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56" r:id="rId3"/>
    <p:sldId id="257" r:id="rId4"/>
    <p:sldId id="258" r:id="rId5"/>
  </p:sldIdLst>
  <p:sldSz cx="7169150" cy="5376863" type="B5ISO"/>
  <p:notesSz cx="6858000" cy="9144000"/>
  <p:defaultTextStyle>
    <a:defPPr>
      <a:defRPr lang="en-US"/>
    </a:defPPr>
    <a:lvl1pPr marL="0" algn="l" defTabSz="71689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58445" algn="l" defTabSz="71689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716890" algn="l" defTabSz="71689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75334" algn="l" defTabSz="71689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433779" algn="l" defTabSz="71689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92224" algn="l" defTabSz="71689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150669" algn="l" defTabSz="71689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509114" algn="l" defTabSz="71689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867558" algn="l" defTabSz="71689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94">
          <p15:clr>
            <a:srgbClr val="A4A3A4"/>
          </p15:clr>
        </p15:guide>
        <p15:guide id="2" pos="2258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50021"/>
    <a:srgbClr val="9900FF"/>
    <a:srgbClr val="333300"/>
    <a:srgbClr val="FF0000"/>
    <a:srgbClr val="CCFFCC"/>
    <a:srgbClr val="99FF99"/>
    <a:srgbClr val="C0C0C0"/>
    <a:srgbClr val="003366"/>
    <a:srgbClr val="FF33CC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0"/>
    <p:restoredTop sz="94660"/>
  </p:normalViewPr>
  <p:slideViewPr>
    <p:cSldViewPr>
      <p:cViewPr varScale="1">
        <p:scale>
          <a:sx n="93" d="100"/>
          <a:sy n="93" d="100"/>
        </p:scale>
        <p:origin x="1764" y="78"/>
      </p:cViewPr>
      <p:guideLst>
        <p:guide orient="horz" pos="1694"/>
        <p:guide pos="2258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spPr>
            <a:ln>
              <a:solidFill>
                <a:schemeClr val="tx1"/>
              </a:solidFill>
            </a:ln>
          </c:spPr>
          <c:dPt>
            <c:idx val="0"/>
            <c:bubble3D val="0"/>
            <c:spPr>
              <a:solidFill>
                <a:schemeClr val="accent3">
                  <a:lumMod val="50000"/>
                </a:schemeClr>
              </a:soli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0-F8BF-4438-930B-010719FDE8FD}"/>
              </c:ext>
            </c:extLst>
          </c:dPt>
          <c:dPt>
            <c:idx val="1"/>
            <c:bubble3D val="0"/>
            <c:spPr>
              <a:solidFill>
                <a:schemeClr val="tx1">
                  <a:lumMod val="65000"/>
                  <a:lumOff val="35000"/>
                </a:schemeClr>
              </a:soli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1-F8BF-4438-930B-010719FDE8FD}"/>
              </c:ext>
            </c:extLst>
          </c:dPt>
          <c:dPt>
            <c:idx val="2"/>
            <c:bubble3D val="0"/>
            <c:spPr>
              <a:solidFill>
                <a:schemeClr val="accent6">
                  <a:lumMod val="60000"/>
                  <a:lumOff val="40000"/>
                </a:schemeClr>
              </a:soli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2-F8BF-4438-930B-010719FDE8FD}"/>
              </c:ext>
            </c:extLst>
          </c:dPt>
          <c:dPt>
            <c:idx val="3"/>
            <c:bubble3D val="0"/>
            <c:spPr>
              <a:solidFill>
                <a:schemeClr val="accent2">
                  <a:lumMod val="50000"/>
                </a:schemeClr>
              </a:soli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3-F8BF-4438-930B-010719FDE8FD}"/>
              </c:ext>
            </c:extLst>
          </c:dPt>
          <c:dPt>
            <c:idx val="4"/>
            <c:bubble3D val="0"/>
            <c:spPr>
              <a:solidFill>
                <a:srgbClr val="FF33CC"/>
              </a:soli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4-F8BF-4438-930B-010719FDE8FD}"/>
              </c:ext>
            </c:extLst>
          </c:dPt>
          <c:dPt>
            <c:idx val="5"/>
            <c:bubble3D val="0"/>
            <c:spPr>
              <a:solidFill>
                <a:srgbClr val="99FF99"/>
              </a:soli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5-F8BF-4438-930B-010719FDE8FD}"/>
              </c:ext>
            </c:extLst>
          </c:dPt>
          <c:dPt>
            <c:idx val="6"/>
            <c:bubble3D val="0"/>
            <c:spPr>
              <a:solidFill>
                <a:srgbClr val="FF0000"/>
              </a:soli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6-F8BF-4438-930B-010719FDE8FD}"/>
              </c:ext>
            </c:extLst>
          </c:dPt>
          <c:dPt>
            <c:idx val="7"/>
            <c:bubble3D val="0"/>
            <c:spPr>
              <a:solidFill>
                <a:srgbClr val="FFFF00"/>
              </a:soli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7-F8BF-4438-930B-010719FDE8FD}"/>
              </c:ext>
            </c:extLst>
          </c:dPt>
          <c:dPt>
            <c:idx val="8"/>
            <c:bubble3D val="0"/>
            <c:spPr>
              <a:solidFill>
                <a:srgbClr val="003366"/>
              </a:soli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8-F8BF-4438-930B-010719FDE8FD}"/>
              </c:ext>
            </c:extLst>
          </c:dPt>
          <c:dPt>
            <c:idx val="9"/>
            <c:bubble3D val="0"/>
            <c:spPr>
              <a:solidFill>
                <a:srgbClr val="C0C0C0"/>
              </a:soli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9-F8BF-4438-930B-010719FDE8FD}"/>
              </c:ext>
            </c:extLst>
          </c:dPt>
          <c:dLbls>
            <c:dLbl>
              <c:idx val="0"/>
              <c:layout>
                <c:manualLayout>
                  <c:x val="0.11060158309049999"/>
                  <c:y val="0.46721826786137399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Vietnam</a:t>
                    </a:r>
                  </a:p>
                  <a:p>
                    <a:r>
                      <a:rPr lang="en-US" dirty="0" smtClean="0"/>
                      <a:t>18.93%</a:t>
                    </a:r>
                    <a:endParaRPr lang="en-US" dirty="0"/>
                  </a:p>
                </c:rich>
              </c:tx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8.6484701164395383E-2"/>
                      <c:h val="9.9850519649602829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0-F8BF-4438-930B-010719FDE8FD}"/>
                </c:ext>
              </c:extLst>
            </c:dLbl>
            <c:dLbl>
              <c:idx val="1"/>
              <c:layout>
                <c:manualLayout>
                  <c:x val="-0.10016607927097808"/>
                  <c:y val="-0.4254536883925803"/>
                </c:manualLayout>
              </c:layout>
              <c:tx>
                <c:rich>
                  <a:bodyPr/>
                  <a:lstStyle/>
                  <a:p>
                    <a:r>
                      <a:rPr lang="en-US" dirty="0" err="1" smtClean="0"/>
                      <a:t>Singapura</a:t>
                    </a:r>
                    <a:r>
                      <a:rPr lang="en-US" dirty="0" smtClean="0"/>
                      <a:t> </a:t>
                    </a:r>
                  </a:p>
                  <a:p>
                    <a:r>
                      <a:rPr lang="en-US" i="1" dirty="0" smtClean="0">
                        <a:solidFill>
                          <a:srgbClr val="0000CC"/>
                        </a:solidFill>
                      </a:rPr>
                      <a:t>Singapore</a:t>
                    </a:r>
                    <a:r>
                      <a:rPr lang="en-US" dirty="0"/>
                      <a:t>
</a:t>
                    </a:r>
                    <a:r>
                      <a:rPr lang="en-US" dirty="0" smtClean="0"/>
                      <a:t>19.02%</a:t>
                    </a:r>
                    <a:endParaRPr lang="en-US" dirty="0"/>
                  </a:p>
                </c:rich>
              </c:tx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F8BF-4438-930B-010719FDE8FD}"/>
                </c:ext>
              </c:extLst>
            </c:dLbl>
            <c:dLbl>
              <c:idx val="2"/>
              <c:layout>
                <c:manualLayout>
                  <c:x val="5.1250998884996733E-3"/>
                  <c:y val="-1.8359433116810583E-2"/>
                </c:manualLayout>
              </c:layout>
              <c:tx>
                <c:rich>
                  <a:bodyPr/>
                  <a:lstStyle/>
                  <a:p>
                    <a:r>
                      <a:rPr lang="en-US" dirty="0" err="1"/>
                      <a:t>Jepun</a:t>
                    </a:r>
                    <a:r>
                      <a:rPr lang="en-US" dirty="0"/>
                      <a:t> / </a:t>
                    </a:r>
                    <a:r>
                      <a:rPr lang="en-US" i="1" dirty="0">
                        <a:solidFill>
                          <a:srgbClr val="0000CC"/>
                        </a:solidFill>
                      </a:rPr>
                      <a:t>Japan</a:t>
                    </a:r>
                    <a:r>
                      <a:rPr lang="en-US" dirty="0"/>
                      <a:t>
</a:t>
                    </a:r>
                    <a:r>
                      <a:rPr lang="en-US" dirty="0" smtClean="0"/>
                      <a:t>7.50%</a:t>
                    </a:r>
                    <a:endParaRPr lang="en-US" dirty="0"/>
                  </a:p>
                </c:rich>
              </c:tx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2-F8BF-4438-930B-010719FDE8FD}"/>
                </c:ext>
              </c:extLst>
            </c:dLbl>
            <c:dLbl>
              <c:idx val="3"/>
              <c:layout>
                <c:manualLayout>
                  <c:x val="-4.9873976519341813E-3"/>
                  <c:y val="-6.0263023300199535E-4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Australia</a:t>
                    </a:r>
                    <a:r>
                      <a:rPr lang="en-US" dirty="0"/>
                      <a:t>
</a:t>
                    </a:r>
                    <a:r>
                      <a:rPr lang="en-US" dirty="0" smtClean="0"/>
                      <a:t>10.34%</a:t>
                    </a:r>
                    <a:endParaRPr lang="en-US" dirty="0"/>
                  </a:p>
                </c:rich>
              </c:tx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3-F8BF-4438-930B-010719FDE8FD}"/>
                </c:ext>
              </c:extLst>
            </c:dLbl>
            <c:dLbl>
              <c:idx val="4"/>
              <c:layout>
                <c:manualLayout>
                  <c:x val="2.6429794279885864E-2"/>
                  <c:y val="-9.5679446802478046E-4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Hong</a:t>
                    </a:r>
                    <a:r>
                      <a:rPr lang="en-US" baseline="0" dirty="0" smtClean="0"/>
                      <a:t> Kong</a:t>
                    </a:r>
                    <a:r>
                      <a:rPr lang="en-US" dirty="0" smtClean="0"/>
                      <a:t>
4.83%</a:t>
                    </a:r>
                    <a:endParaRPr lang="en-US" dirty="0"/>
                  </a:p>
                </c:rich>
              </c:tx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4-F8BF-4438-930B-010719FDE8FD}"/>
                </c:ext>
              </c:extLst>
            </c:dLbl>
            <c:dLbl>
              <c:idx val="5"/>
              <c:layout>
                <c:manualLayout>
                  <c:x val="-6.4884022257232464E-3"/>
                  <c:y val="-1.5448974551770683E-3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Korea</a:t>
                    </a:r>
                    <a:r>
                      <a:rPr lang="en-US" dirty="0"/>
                      <a:t>
</a:t>
                    </a:r>
                    <a:r>
                      <a:rPr lang="en-US" dirty="0" smtClean="0"/>
                      <a:t>4.94%</a:t>
                    </a:r>
                    <a:endParaRPr lang="en-US" dirty="0"/>
                  </a:p>
                </c:rich>
              </c:tx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5-F8BF-4438-930B-010719FDE8FD}"/>
                </c:ext>
              </c:extLst>
            </c:dLbl>
            <c:dLbl>
              <c:idx val="6"/>
              <c:layout>
                <c:manualLayout>
                  <c:x val="1.526386626385561E-2"/>
                  <c:y val="-1.0136260556674008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Taiwan</a:t>
                    </a:r>
                    <a:r>
                      <a:rPr lang="en-US" dirty="0"/>
                      <a:t>
</a:t>
                    </a:r>
                    <a:r>
                      <a:rPr lang="en-US" dirty="0" smtClean="0"/>
                      <a:t>5%</a:t>
                    </a:r>
                    <a:endParaRPr lang="en-US" dirty="0"/>
                  </a:p>
                </c:rich>
              </c:tx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6-F8BF-4438-930B-010719FDE8FD}"/>
                </c:ext>
              </c:extLst>
            </c:dLbl>
            <c:dLbl>
              <c:idx val="7"/>
              <c:layout>
                <c:manualLayout>
                  <c:x val="1.0847857600828851E-2"/>
                  <c:y val="1.4770952922205597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China</a:t>
                    </a:r>
                    <a:r>
                      <a:rPr lang="en-US" dirty="0"/>
                      <a:t>
</a:t>
                    </a:r>
                    <a:r>
                      <a:rPr lang="en-US" dirty="0" smtClean="0"/>
                      <a:t>8.54%</a:t>
                    </a:r>
                    <a:endParaRPr lang="en-US" dirty="0"/>
                  </a:p>
                </c:rich>
              </c:tx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7-F8BF-4438-930B-010719FDE8FD}"/>
                </c:ext>
              </c:extLst>
            </c:dLbl>
            <c:dLbl>
              <c:idx val="8"/>
              <c:layout>
                <c:manualLayout>
                  <c:x val="1.4537374026714575E-2"/>
                  <c:y val="1.4293307097461301E-2"/>
                </c:manualLayout>
              </c:layout>
              <c:tx>
                <c:rich>
                  <a:bodyPr/>
                  <a:lstStyle/>
                  <a:p>
                    <a:r>
                      <a:rPr lang="fi-FI" dirty="0"/>
                      <a:t>Kesatuan Eropah / </a:t>
                    </a:r>
                    <a:r>
                      <a:rPr lang="fi-FI" i="1" dirty="0">
                        <a:solidFill>
                          <a:srgbClr val="0000CC"/>
                        </a:solidFill>
                      </a:rPr>
                      <a:t>European Union</a:t>
                    </a:r>
                    <a:r>
                      <a:rPr lang="fi-FI" dirty="0"/>
                      <a:t>
</a:t>
                    </a:r>
                    <a:r>
                      <a:rPr lang="fi-FI" dirty="0" smtClean="0"/>
                      <a:t>4.16%</a:t>
                    </a:r>
                    <a:endParaRPr lang="fi-FI" dirty="0"/>
                  </a:p>
                </c:rich>
              </c:tx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8-F8BF-4438-930B-010719FDE8FD}"/>
                </c:ext>
              </c:extLst>
            </c:dLbl>
            <c:dLbl>
              <c:idx val="9"/>
              <c:layout>
                <c:manualLayout>
                  <c:x val="1.5241780364430768E-2"/>
                  <c:y val="5.0802279675531595E-2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Negara Lain / </a:t>
                    </a:r>
                    <a:r>
                      <a:rPr lang="en-US" i="1" dirty="0">
                        <a:solidFill>
                          <a:srgbClr val="0000CC"/>
                        </a:solidFill>
                      </a:rPr>
                      <a:t>Others</a:t>
                    </a:r>
                    <a:r>
                      <a:rPr lang="en-US" dirty="0"/>
                      <a:t>
</a:t>
                    </a:r>
                    <a:r>
                      <a:rPr lang="en-US" dirty="0" smtClean="0"/>
                      <a:t>16.74%</a:t>
                    </a:r>
                    <a:endParaRPr lang="en-US" dirty="0"/>
                  </a:p>
                </c:rich>
              </c:tx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9-F8BF-4438-930B-010719FDE8FD}"/>
                </c:ext>
              </c:extLst>
            </c:dLbl>
            <c:numFmt formatCode="0.00%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800" baseline="0">
                    <a:latin typeface="Arial" pitchFamily="34" charset="0"/>
                  </a:defRPr>
                </a:pPr>
                <a:endParaRPr lang="en-US"/>
              </a:p>
            </c:txPr>
            <c:showLegendKey val="0"/>
            <c:showVal val="0"/>
            <c:showCatName val="1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Sheet1!$A$1:$A$10</c:f>
              <c:strCache>
                <c:ptCount val="10"/>
                <c:pt idx="0">
                  <c:v>Singapura / Singapore</c:v>
                </c:pt>
                <c:pt idx="1">
                  <c:v>Vietnam</c:v>
                </c:pt>
                <c:pt idx="2">
                  <c:v>Jepun / Japan</c:v>
                </c:pt>
                <c:pt idx="3">
                  <c:v>Australia</c:v>
                </c:pt>
                <c:pt idx="4">
                  <c:v>Hong Kong</c:v>
                </c:pt>
                <c:pt idx="5">
                  <c:v>Korea</c:v>
                </c:pt>
                <c:pt idx="6">
                  <c:v>Taiwan</c:v>
                </c:pt>
                <c:pt idx="7">
                  <c:v>China</c:v>
                </c:pt>
                <c:pt idx="8">
                  <c:v>Kesatuan Eropah / European Union</c:v>
                </c:pt>
                <c:pt idx="9">
                  <c:v>Negara Lain / Others</c:v>
                </c:pt>
              </c:strCache>
            </c:strRef>
          </c:cat>
          <c:val>
            <c:numRef>
              <c:f>Sheet1!$B$1:$B$10</c:f>
              <c:numCache>
                <c:formatCode>_(* #,##0.00,,_);_(* \(#,##0.00\);_(* "-"??_);_(@_)</c:formatCode>
                <c:ptCount val="10"/>
                <c:pt idx="0">
                  <c:v>604811988</c:v>
                </c:pt>
                <c:pt idx="1">
                  <c:v>252677532</c:v>
                </c:pt>
                <c:pt idx="2">
                  <c:v>192350342</c:v>
                </c:pt>
                <c:pt idx="3">
                  <c:v>281646236</c:v>
                </c:pt>
                <c:pt idx="4">
                  <c:v>165208713</c:v>
                </c:pt>
                <c:pt idx="5">
                  <c:v>211581258</c:v>
                </c:pt>
                <c:pt idx="6">
                  <c:v>141856675</c:v>
                </c:pt>
                <c:pt idx="7">
                  <c:v>542229319</c:v>
                </c:pt>
                <c:pt idx="8">
                  <c:v>142842493</c:v>
                </c:pt>
                <c:pt idx="9">
                  <c:v>617591004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F8BF-4438-930B-010719FDE8FD}"/>
            </c:ext>
          </c:extLst>
        </c:ser>
        <c:dLbls>
          <c:showLegendKey val="0"/>
          <c:showVal val="1"/>
          <c:showCatName val="1"/>
          <c:showSerName val="0"/>
          <c:showPercent val="0"/>
          <c:showBubbleSize val="0"/>
          <c:showLeaderLines val="0"/>
        </c:dLbls>
        <c:firstSliceAng val="0"/>
      </c:pieChart>
    </c:plotArea>
    <c:plotVisOnly val="1"/>
    <c:dispBlanksAs val="zero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2261816960096806"/>
          <c:y val="0.1038525254114091"/>
          <c:w val="0.53776421093774052"/>
          <c:h val="0.80501881278337517"/>
        </c:manualLayout>
      </c:layout>
      <c:pieChart>
        <c:varyColors val="1"/>
        <c:ser>
          <c:idx val="0"/>
          <c:order val="0"/>
          <c:spPr>
            <a:ln>
              <a:solidFill>
                <a:schemeClr val="tx1"/>
              </a:solidFill>
            </a:ln>
          </c:spPr>
          <c:dPt>
            <c:idx val="0"/>
            <c:bubble3D val="0"/>
            <c:spPr>
              <a:solidFill>
                <a:srgbClr val="99FF99"/>
              </a:soli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0-6935-4CCB-907C-5D463E3C7895}"/>
              </c:ext>
            </c:extLst>
          </c:dPt>
          <c:dPt>
            <c:idx val="1"/>
            <c:bubble3D val="0"/>
            <c:spPr>
              <a:solidFill>
                <a:srgbClr val="9900FF"/>
              </a:soli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1-6935-4CCB-907C-5D463E3C7895}"/>
              </c:ext>
            </c:extLst>
          </c:dPt>
          <c:dPt>
            <c:idx val="3"/>
            <c:bubble3D val="0"/>
            <c:spPr>
              <a:solidFill>
                <a:schemeClr val="tx2">
                  <a:lumMod val="60000"/>
                  <a:lumOff val="40000"/>
                </a:schemeClr>
              </a:soli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3-6935-4CCB-907C-5D463E3C7895}"/>
              </c:ext>
            </c:extLst>
          </c:dPt>
          <c:dPt>
            <c:idx val="4"/>
            <c:bubble3D val="0"/>
            <c:spPr>
              <a:solidFill>
                <a:srgbClr val="FF0000"/>
              </a:soli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4-6935-4CCB-907C-5D463E3C7895}"/>
              </c:ext>
            </c:extLst>
          </c:dPt>
          <c:dPt>
            <c:idx val="6"/>
            <c:bubble3D val="0"/>
            <c:spPr>
              <a:solidFill>
                <a:srgbClr val="333300"/>
              </a:soli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6-6935-4CCB-907C-5D463E3C7895}"/>
              </c:ext>
            </c:extLst>
          </c:dPt>
          <c:dPt>
            <c:idx val="7"/>
            <c:bubble3D val="0"/>
            <c:spPr>
              <a:solidFill>
                <a:srgbClr val="A50021"/>
              </a:soli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7-6935-4CCB-907C-5D463E3C7895}"/>
              </c:ext>
            </c:extLst>
          </c:dPt>
          <c:dPt>
            <c:idx val="8"/>
            <c:bubble3D val="0"/>
            <c:spPr>
              <a:solidFill>
                <a:srgbClr val="FFFF00"/>
              </a:soli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8-6935-4CCB-907C-5D463E3C7895}"/>
              </c:ext>
            </c:extLst>
          </c:dPt>
          <c:dPt>
            <c:idx val="9"/>
            <c:bubble3D val="0"/>
            <c:spPr>
              <a:solidFill>
                <a:schemeClr val="accent5">
                  <a:lumMod val="40000"/>
                  <a:lumOff val="60000"/>
                </a:schemeClr>
              </a:soli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9-6935-4CCB-907C-5D463E3C7895}"/>
              </c:ext>
            </c:extLst>
          </c:dPt>
          <c:dLbls>
            <c:dLbl>
              <c:idx val="0"/>
              <c:layout>
                <c:manualLayout>
                  <c:x val="4.3552724396084506E-3"/>
                  <c:y val="3.4607155720553909E-2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China 
</a:t>
                    </a:r>
                    <a:r>
                      <a:rPr lang="en-US" dirty="0" smtClean="0"/>
                      <a:t>25.68%</a:t>
                    </a:r>
                    <a:endParaRPr lang="en-US" dirty="0"/>
                  </a:p>
                </c:rich>
              </c:tx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6935-4CCB-907C-5D463E3C7895}"/>
                </c:ext>
              </c:extLst>
            </c:dLbl>
            <c:dLbl>
              <c:idx val="1"/>
              <c:layout>
                <c:manualLayout>
                  <c:x val="1.0330177503704251E-2"/>
                  <c:y val="-2.7832449759524105E-2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Indonesia 
</a:t>
                    </a:r>
                    <a:r>
                      <a:rPr lang="en-US" dirty="0" smtClean="0"/>
                      <a:t>14.40%</a:t>
                    </a:r>
                    <a:endParaRPr lang="en-US" dirty="0"/>
                  </a:p>
                </c:rich>
              </c:tx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6935-4CCB-907C-5D463E3C7895}"/>
                </c:ext>
              </c:extLst>
            </c:dLbl>
            <c:dLbl>
              <c:idx val="2"/>
              <c:layout>
                <c:manualLayout>
                  <c:x val="-1.2493591742818411E-3"/>
                  <c:y val="-1.1997751783469904E-2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Thailand
</a:t>
                    </a:r>
                    <a:r>
                      <a:rPr lang="en-US" dirty="0" smtClean="0"/>
                      <a:t>9.28%</a:t>
                    </a:r>
                    <a:endParaRPr lang="en-US" dirty="0"/>
                  </a:p>
                </c:rich>
              </c:tx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2-6935-4CCB-907C-5D463E3C7895}"/>
                </c:ext>
              </c:extLst>
            </c:dLbl>
            <c:dLbl>
              <c:idx val="3"/>
              <c:layout>
                <c:manualLayout>
                  <c:x val="1.4136816123509692E-2"/>
                  <c:y val="-3.7835961345503519E-3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Vietnam 
</a:t>
                    </a:r>
                    <a:r>
                      <a:rPr lang="en-US" dirty="0" smtClean="0"/>
                      <a:t>11%</a:t>
                    </a:r>
                    <a:endParaRPr lang="en-US" dirty="0"/>
                  </a:p>
                </c:rich>
              </c:tx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3-6935-4CCB-907C-5D463E3C7895}"/>
                </c:ext>
              </c:extLst>
            </c:dLbl>
            <c:dLbl>
              <c:idx val="4"/>
              <c:layout>
                <c:manualLayout>
                  <c:x val="3.055550721941227E-3"/>
                  <c:y val="-1.049969217266981E-2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India
</a:t>
                    </a:r>
                    <a:r>
                      <a:rPr lang="en-US" dirty="0" smtClean="0"/>
                      <a:t>5.86%</a:t>
                    </a:r>
                    <a:endParaRPr lang="en-US" dirty="0"/>
                  </a:p>
                </c:rich>
              </c:tx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4-6935-4CCB-907C-5D463E3C7895}"/>
                </c:ext>
              </c:extLst>
            </c:dLbl>
            <c:dLbl>
              <c:idx val="5"/>
              <c:layout>
                <c:manualLayout>
                  <c:x val="4.1362539369788924E-3"/>
                  <c:y val="7.9980002494678803E-3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Myanmar
</a:t>
                    </a:r>
                    <a:r>
                      <a:rPr lang="en-US" dirty="0" smtClean="0"/>
                      <a:t>4.09%</a:t>
                    </a:r>
                    <a:endParaRPr lang="en-US" dirty="0"/>
                  </a:p>
                </c:rich>
              </c:tx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5-6935-4CCB-907C-5D463E3C7895}"/>
                </c:ext>
              </c:extLst>
            </c:dLbl>
            <c:dLbl>
              <c:idx val="6"/>
              <c:layout>
                <c:manualLayout>
                  <c:x val="8.889072566234309E-3"/>
                  <c:y val="2.8035330261906292E-2"/>
                </c:manualLayout>
              </c:layout>
              <c:tx>
                <c:rich>
                  <a:bodyPr/>
                  <a:lstStyle/>
                  <a:p>
                    <a:r>
                      <a:rPr lang="en-US" baseline="0" dirty="0" err="1" smtClean="0"/>
                      <a:t>Jepun</a:t>
                    </a:r>
                    <a:r>
                      <a:rPr lang="en-US" baseline="0" dirty="0" smtClean="0"/>
                      <a:t> / </a:t>
                    </a:r>
                    <a:r>
                      <a:rPr lang="en-US" i="1" baseline="0" dirty="0" smtClean="0">
                        <a:solidFill>
                          <a:srgbClr val="0000FF"/>
                        </a:solidFill>
                      </a:rPr>
                      <a:t>Japan</a:t>
                    </a:r>
                    <a:r>
                      <a:rPr lang="en-US" baseline="0" dirty="0"/>
                      <a:t>
</a:t>
                    </a:r>
                    <a:r>
                      <a:rPr lang="en-US" baseline="0" dirty="0" smtClean="0"/>
                      <a:t>3.26%</a:t>
                    </a:r>
                    <a:endParaRPr lang="en-US" dirty="0"/>
                  </a:p>
                </c:rich>
              </c:tx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6-6935-4CCB-907C-5D463E3C7895}"/>
                </c:ext>
              </c:extLst>
            </c:dLbl>
            <c:dLbl>
              <c:idx val="7"/>
              <c:layout>
                <c:manualLayout>
                  <c:x val="1.084785760082884E-2"/>
                  <c:y val="1.1589987020657243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Norway</a:t>
                    </a:r>
                    <a:r>
                      <a:rPr lang="en-US" dirty="0"/>
                      <a:t>
</a:t>
                    </a:r>
                    <a:r>
                      <a:rPr lang="en-US" dirty="0" smtClean="0"/>
                      <a:t>3.91%</a:t>
                    </a:r>
                    <a:endParaRPr lang="en-US" dirty="0"/>
                  </a:p>
                </c:rich>
              </c:tx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7-6935-4CCB-907C-5D463E3C7895}"/>
                </c:ext>
              </c:extLst>
            </c:dLbl>
            <c:dLbl>
              <c:idx val="8"/>
              <c:layout>
                <c:manualLayout>
                  <c:x val="2.7884870221916533E-2"/>
                  <c:y val="-9.3172244544643713E-3"/>
                </c:manualLayout>
              </c:layout>
              <c:tx>
                <c:rich>
                  <a:bodyPr/>
                  <a:lstStyle/>
                  <a:p>
                    <a:r>
                      <a:rPr lang="fi-FI" baseline="0" dirty="0"/>
                      <a:t>Kesatuan Eropah / </a:t>
                    </a:r>
                    <a:r>
                      <a:rPr lang="fi-FI" i="1" baseline="0" dirty="0">
                        <a:solidFill>
                          <a:srgbClr val="0000CC"/>
                        </a:solidFill>
                      </a:rPr>
                      <a:t>European Union</a:t>
                    </a:r>
                    <a:r>
                      <a:rPr lang="fi-FI" baseline="0" dirty="0"/>
                      <a:t>
</a:t>
                    </a:r>
                    <a:r>
                      <a:rPr lang="fi-FI" baseline="0" dirty="0" smtClean="0"/>
                      <a:t>2.03%</a:t>
                    </a:r>
                    <a:endParaRPr lang="fi-FI" dirty="0"/>
                  </a:p>
                </c:rich>
              </c:tx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8-6935-4CCB-907C-5D463E3C7895}"/>
                </c:ext>
              </c:extLst>
            </c:dLbl>
            <c:dLbl>
              <c:idx val="9"/>
              <c:layout>
                <c:manualLayout>
                  <c:x val="1.9491642829511581E-2"/>
                  <c:y val="4.7621313773983008E-2"/>
                </c:manualLayout>
              </c:layout>
              <c:tx>
                <c:rich>
                  <a:bodyPr/>
                  <a:lstStyle/>
                  <a:p>
                    <a:r>
                      <a:rPr lang="en-US" baseline="0" dirty="0"/>
                      <a:t>Negara Lain / </a:t>
                    </a:r>
                    <a:r>
                      <a:rPr lang="en-US" i="1" baseline="0" dirty="0">
                        <a:solidFill>
                          <a:srgbClr val="0000CC"/>
                        </a:solidFill>
                      </a:rPr>
                      <a:t>Others</a:t>
                    </a:r>
                    <a:r>
                      <a:rPr lang="en-US" baseline="0" dirty="0"/>
                      <a:t>
</a:t>
                    </a:r>
                    <a:r>
                      <a:rPr lang="en-US" baseline="0" dirty="0" smtClean="0"/>
                      <a:t>20.51%</a:t>
                    </a:r>
                    <a:endParaRPr lang="en-US" dirty="0"/>
                  </a:p>
                </c:rich>
              </c:tx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9-6935-4CCB-907C-5D463E3C7895}"/>
                </c:ext>
              </c:extLst>
            </c:dLbl>
            <c:numFmt formatCode="0.00%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800" baseline="0">
                    <a:latin typeface="Arial" pitchFamily="34" charset="0"/>
                  </a:defRPr>
                </a:pPr>
                <a:endParaRPr lang="en-US"/>
              </a:p>
            </c:txPr>
            <c:showLegendKey val="0"/>
            <c:showVal val="0"/>
            <c:showCatName val="1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Sheet1!$A$1:$A$10</c:f>
              <c:strCache>
                <c:ptCount val="10"/>
                <c:pt idx="0">
                  <c:v>China </c:v>
                </c:pt>
                <c:pt idx="1">
                  <c:v>Indonesia </c:v>
                </c:pt>
                <c:pt idx="2">
                  <c:v>Thailand</c:v>
                </c:pt>
                <c:pt idx="3">
                  <c:v>Vietnam </c:v>
                </c:pt>
                <c:pt idx="4">
                  <c:v>India</c:v>
                </c:pt>
                <c:pt idx="5">
                  <c:v>Myanmar</c:v>
                </c:pt>
                <c:pt idx="6">
                  <c:v>Jepun / Japan</c:v>
                </c:pt>
                <c:pt idx="7">
                  <c:v>Norway</c:v>
                </c:pt>
                <c:pt idx="8">
                  <c:v>Kesatuan Eropah / European Union</c:v>
                </c:pt>
                <c:pt idx="9">
                  <c:v>Negara Lain / Others</c:v>
                </c:pt>
              </c:strCache>
            </c:strRef>
          </c:cat>
          <c:val>
            <c:numRef>
              <c:f>Sheet1!$B$1:$B$10</c:f>
              <c:numCache>
                <c:formatCode>_(* #,##0.00,,_);_(* \(#,##0.00\);_(* "-"??_);_(@_)</c:formatCode>
                <c:ptCount val="10"/>
                <c:pt idx="0">
                  <c:v>966723091</c:v>
                </c:pt>
                <c:pt idx="1">
                  <c:v>774139316</c:v>
                </c:pt>
                <c:pt idx="2">
                  <c:v>455061614</c:v>
                </c:pt>
                <c:pt idx="3">
                  <c:v>505920913</c:v>
                </c:pt>
                <c:pt idx="4">
                  <c:v>263309238</c:v>
                </c:pt>
                <c:pt idx="5">
                  <c:v>151112806</c:v>
                </c:pt>
                <c:pt idx="6">
                  <c:v>155694328</c:v>
                </c:pt>
                <c:pt idx="7">
                  <c:v>184072795</c:v>
                </c:pt>
                <c:pt idx="8">
                  <c:v>90837811</c:v>
                </c:pt>
                <c:pt idx="9">
                  <c:v>847449462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6935-4CCB-907C-5D463E3C7895}"/>
            </c:ext>
          </c:extLst>
        </c:ser>
        <c:dLbls>
          <c:showLegendKey val="0"/>
          <c:showVal val="1"/>
          <c:showCatName val="1"/>
          <c:showSerName val="0"/>
          <c:showPercent val="0"/>
          <c:showBubbleSize val="0"/>
          <c:showLeaderLines val="0"/>
        </c:dLbls>
        <c:firstSliceAng val="0"/>
      </c:pieChart>
    </c:plotArea>
    <c:plotVisOnly val="1"/>
    <c:dispBlanksAs val="zero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9.3680851115000088E-2"/>
          <c:y val="8.349573124202174E-2"/>
          <c:w val="0.87024451461993824"/>
          <c:h val="0.81581330486225589"/>
        </c:manualLayout>
      </c:layout>
      <c:lineChart>
        <c:grouping val="standar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Eksport</c:v>
                </c:pt>
              </c:strCache>
            </c:strRef>
          </c:tx>
          <c:marker>
            <c:symbol val="diamond"/>
            <c:size val="3"/>
            <c:spPr>
              <a:solidFill>
                <a:schemeClr val="accent1">
                  <a:lumMod val="75000"/>
                </a:schemeClr>
              </a:solidFill>
              <a:ln>
                <a:solidFill>
                  <a:schemeClr val="tx1"/>
                </a:solidFill>
              </a:ln>
            </c:spPr>
          </c:marker>
          <c:dLbls>
            <c:dLbl>
              <c:idx val="0"/>
              <c:layout>
                <c:manualLayout>
                  <c:x val="-3.0543555029305003E-2"/>
                  <c:y val="-3.589485013476113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63A3-4854-85FF-86E24378758F}"/>
                </c:ext>
              </c:extLst>
            </c:dLbl>
            <c:dLbl>
              <c:idx val="1"/>
              <c:layout>
                <c:manualLayout>
                  <c:x val="-4.0724740039073323E-2"/>
                  <c:y val="-2.871588010780883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63A3-4854-85FF-86E24378758F}"/>
                </c:ext>
              </c:extLst>
            </c:dLbl>
            <c:dLbl>
              <c:idx val="2"/>
              <c:layout>
                <c:manualLayout>
                  <c:x val="-4.8869688046887974E-2"/>
                  <c:y val="-2.512639509433279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2-63A3-4854-85FF-86E24378758F}"/>
                </c:ext>
              </c:extLst>
            </c:dLbl>
            <c:dLbl>
              <c:idx val="3"/>
              <c:layout>
                <c:manualLayout>
                  <c:x val="-3.2579792031258645E-2"/>
                  <c:y val="-2.871588010780890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3-63A3-4854-85FF-86E24378758F}"/>
                </c:ext>
              </c:extLst>
            </c:dLbl>
            <c:dLbl>
              <c:idx val="4"/>
              <c:layout>
                <c:manualLayout>
                  <c:x val="-4.6833451044934367E-2"/>
                  <c:y val="-3.230536512128506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4-63A3-4854-85FF-86E24378758F}"/>
                </c:ext>
              </c:extLst>
            </c:dLbl>
            <c:dLbl>
              <c:idx val="5"/>
              <c:layout>
                <c:manualLayout>
                  <c:x val="-4.2760977041027042E-2"/>
                  <c:y val="-5.025279018866559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5-63A3-4854-85FF-86E24378758F}"/>
                </c:ext>
              </c:extLst>
            </c:dLbl>
            <c:dLbl>
              <c:idx val="6"/>
              <c:layout>
                <c:manualLayout>
                  <c:x val="-4.4797214042980711E-2"/>
                  <c:y val="-3.051033997793173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4.9358384927356842E-2"/>
                      <c:h val="4.6609604218294957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6-63A3-4854-85FF-86E24378758F}"/>
                </c:ext>
              </c:extLst>
            </c:dLbl>
            <c:dLbl>
              <c:idx val="7"/>
              <c:layout>
                <c:manualLayout>
                  <c:x val="-3.2579792031258645E-2"/>
                  <c:y val="4.666330517518941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7-63A3-4854-85FF-86E24378758F}"/>
                </c:ext>
              </c:extLst>
            </c:dLbl>
            <c:dLbl>
              <c:idx val="8"/>
              <c:layout>
                <c:manualLayout>
                  <c:x val="-3.868850303711964E-2"/>
                  <c:y val="3.589485013476113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8-63A3-4854-85FF-86E24378758F}"/>
                </c:ext>
              </c:extLst>
            </c:dLbl>
            <c:dLbl>
              <c:idx val="9"/>
              <c:layout>
                <c:manualLayout>
                  <c:x val="-3.868850303711957E-2"/>
                  <c:y val="3.589485013476113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9-63A3-4854-85FF-86E24378758F}"/>
                </c:ext>
              </c:extLst>
            </c:dLbl>
            <c:dLbl>
              <c:idx val="10"/>
              <c:layout>
                <c:manualLayout>
                  <c:x val="-3.2579792031258645E-2"/>
                  <c:y val="3.948433514823725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A-63A3-4854-85FF-86E24378758F}"/>
                </c:ext>
              </c:extLst>
            </c:dLbl>
            <c:dLbl>
              <c:idx val="11"/>
              <c:layout>
                <c:manualLayout>
                  <c:x val="-3.868850303711964E-2"/>
                  <c:y val="3.589485013476113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B-63A3-4854-85FF-86E24378758F}"/>
                </c:ext>
              </c:extLst>
            </c:dLbl>
            <c:dLbl>
              <c:idx val="12"/>
              <c:layout>
                <c:manualLayout>
                  <c:x val="-2.8507318027351333E-2"/>
                  <c:y val="3.589485013476113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C-63A3-4854-85FF-86E24378758F}"/>
                </c:ext>
              </c:extLst>
            </c:dLbl>
            <c:dLbl>
              <c:idx val="13"/>
              <c:layout>
                <c:manualLayout>
                  <c:x val="-2.8507318027351462E-2"/>
                  <c:y val="3.948433514823725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D-63A3-4854-85FF-86E24378758F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900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Sheet1!$B$1:$P$1</c:f>
              <c:strCache>
                <c:ptCount val="15"/>
                <c:pt idx="0">
                  <c:v>2004</c:v>
                </c:pt>
                <c:pt idx="1">
                  <c:v>2005</c:v>
                </c:pt>
                <c:pt idx="2">
                  <c:v>2006</c:v>
                </c:pt>
                <c:pt idx="3">
                  <c:v>2007</c:v>
                </c:pt>
                <c:pt idx="4">
                  <c:v>2008</c:v>
                </c:pt>
                <c:pt idx="5">
                  <c:v>2009</c:v>
                </c:pt>
                <c:pt idx="6">
                  <c:v>2010</c:v>
                </c:pt>
                <c:pt idx="7">
                  <c:v>2011</c:v>
                </c:pt>
                <c:pt idx="8">
                  <c:v>2012</c:v>
                </c:pt>
                <c:pt idx="9">
                  <c:v>2013</c:v>
                </c:pt>
                <c:pt idx="10">
                  <c:v>2014</c:v>
                </c:pt>
                <c:pt idx="11">
                  <c:v>2015</c:v>
                </c:pt>
                <c:pt idx="12">
                  <c:v>2016</c:v>
                </c:pt>
                <c:pt idx="13">
                  <c:v>2017</c:v>
                </c:pt>
                <c:pt idx="14">
                  <c:v>2018</c:v>
                </c:pt>
              </c:strCache>
            </c:strRef>
          </c:cat>
          <c:val>
            <c:numRef>
              <c:f>Sheet1!$B$2:$P$2</c:f>
              <c:numCache>
                <c:formatCode>General</c:formatCode>
                <c:ptCount val="15"/>
                <c:pt idx="0">
                  <c:v>2253</c:v>
                </c:pt>
                <c:pt idx="1">
                  <c:v>2430</c:v>
                </c:pt>
                <c:pt idx="2">
                  <c:v>2366</c:v>
                </c:pt>
                <c:pt idx="3">
                  <c:v>2610</c:v>
                </c:pt>
                <c:pt idx="4">
                  <c:v>2598</c:v>
                </c:pt>
                <c:pt idx="5">
                  <c:v>2293</c:v>
                </c:pt>
                <c:pt idx="6">
                  <c:v>2677</c:v>
                </c:pt>
                <c:pt idx="7">
                  <c:v>2826</c:v>
                </c:pt>
                <c:pt idx="8">
                  <c:v>2623</c:v>
                </c:pt>
                <c:pt idx="9">
                  <c:v>2530</c:v>
                </c:pt>
                <c:pt idx="10">
                  <c:v>2889</c:v>
                </c:pt>
                <c:pt idx="11">
                  <c:v>2732</c:v>
                </c:pt>
                <c:pt idx="12">
                  <c:v>3032</c:v>
                </c:pt>
                <c:pt idx="13">
                  <c:v>3158</c:v>
                </c:pt>
                <c:pt idx="14">
                  <c:v>3153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E-63A3-4854-85FF-86E24378758F}"/>
            </c:ext>
          </c:extLst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Import</c:v>
                </c:pt>
              </c:strCache>
            </c:strRef>
          </c:tx>
          <c:marker>
            <c:symbol val="circle"/>
            <c:size val="4"/>
            <c:spPr>
              <a:solidFill>
                <a:srgbClr val="C00000"/>
              </a:solidFill>
              <a:ln>
                <a:solidFill>
                  <a:schemeClr val="tx1"/>
                </a:solidFill>
              </a:ln>
            </c:spPr>
          </c:marker>
          <c:dLbls>
            <c:dLbl>
              <c:idx val="0"/>
              <c:layout>
                <c:manualLayout>
                  <c:x val="-3.2579792031258645E-2"/>
                  <c:y val="2.871588010780890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F-63A3-4854-85FF-86E24378758F}"/>
                </c:ext>
              </c:extLst>
            </c:dLbl>
            <c:dLbl>
              <c:idx val="1"/>
              <c:layout>
                <c:manualLayout>
                  <c:x val="-2.4435004357066185E-2"/>
                  <c:y val="4.307382016171336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10-63A3-4854-85FF-86E24378758F}"/>
                </c:ext>
              </c:extLst>
            </c:dLbl>
            <c:dLbl>
              <c:idx val="2"/>
              <c:layout>
                <c:manualLayout>
                  <c:x val="-1.8326133017582989E-2"/>
                  <c:y val="3.948433514823725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11-63A3-4854-85FF-86E24378758F}"/>
                </c:ext>
              </c:extLst>
            </c:dLbl>
            <c:dLbl>
              <c:idx val="3"/>
              <c:layout>
                <c:manualLayout>
                  <c:x val="-2.6471081025397646E-2"/>
                  <c:y val="3.589485013476120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12-63A3-4854-85FF-86E24378758F}"/>
                </c:ext>
              </c:extLst>
            </c:dLbl>
            <c:dLbl>
              <c:idx val="4"/>
              <c:layout>
                <c:manualLayout>
                  <c:x val="-3.6652266035165984E-2"/>
                  <c:y val="3.23053651212850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13-63A3-4854-85FF-86E24378758F}"/>
                </c:ext>
              </c:extLst>
            </c:dLbl>
            <c:dLbl>
              <c:idx val="5"/>
              <c:layout>
                <c:manualLayout>
                  <c:x val="-3.4616029033212384E-2"/>
                  <c:y val="5.025279018866559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14-63A3-4854-85FF-86E24378758F}"/>
                </c:ext>
              </c:extLst>
            </c:dLbl>
            <c:dLbl>
              <c:idx val="6"/>
              <c:layout>
                <c:manualLayout>
                  <c:x val="-2.6471081025397646E-2"/>
                  <c:y val="5.025279018866558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4.9358384927356842E-2"/>
                      <c:h val="7.8914969339579963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15-63A3-4854-85FF-86E24378758F}"/>
                </c:ext>
              </c:extLst>
            </c:dLbl>
            <c:dLbl>
              <c:idx val="7"/>
              <c:layout>
                <c:manualLayout>
                  <c:x val="-5.9050873056656288E-2"/>
                  <c:y val="-3.948433514823725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16-63A3-4854-85FF-86E24378758F}"/>
                </c:ext>
              </c:extLst>
            </c:dLbl>
            <c:dLbl>
              <c:idx val="8"/>
              <c:layout>
                <c:manualLayout>
                  <c:x val="-4.0724740039073379E-2"/>
                  <c:y val="-2.871588010780894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17-63A3-4854-85FF-86E24378758F}"/>
                </c:ext>
              </c:extLst>
            </c:dLbl>
            <c:dLbl>
              <c:idx val="9"/>
              <c:layout>
                <c:manualLayout>
                  <c:x val="-5.2942162050795223E-2"/>
                  <c:y val="-3.230564775790026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18-63A3-4854-85FF-86E24378758F}"/>
                </c:ext>
              </c:extLst>
            </c:dLbl>
            <c:dLbl>
              <c:idx val="10"/>
              <c:layout>
                <c:manualLayout>
                  <c:x val="-3.2579792031258645E-2"/>
                  <c:y val="-2.871616274442415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19-63A3-4854-85FF-86E24378758F}"/>
                </c:ext>
              </c:extLst>
            </c:dLbl>
            <c:dLbl>
              <c:idx val="11"/>
              <c:layout>
                <c:manualLayout>
                  <c:x val="-4.4797214042980635E-2"/>
                  <c:y val="-2.512667773094803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1A-63A3-4854-85FF-86E24378758F}"/>
                </c:ext>
              </c:extLst>
            </c:dLbl>
            <c:dLbl>
              <c:idx val="12"/>
              <c:layout>
                <c:manualLayout>
                  <c:x val="-4.0724740039073302E-2"/>
                  <c:y val="-3.58951327713763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1B-63A3-4854-85FF-86E24378758F}"/>
                </c:ext>
              </c:extLst>
            </c:dLbl>
            <c:dLbl>
              <c:idx val="13"/>
              <c:layout>
                <c:manualLayout>
                  <c:x val="-2.8507318027351462E-2"/>
                  <c:y val="-3.589485013476113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1C-63A3-4854-85FF-86E24378758F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900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Sheet1!$B$1:$P$1</c:f>
              <c:strCache>
                <c:ptCount val="15"/>
                <c:pt idx="0">
                  <c:v>2004</c:v>
                </c:pt>
                <c:pt idx="1">
                  <c:v>2005</c:v>
                </c:pt>
                <c:pt idx="2">
                  <c:v>2006</c:v>
                </c:pt>
                <c:pt idx="3">
                  <c:v>2007</c:v>
                </c:pt>
                <c:pt idx="4">
                  <c:v>2008</c:v>
                </c:pt>
                <c:pt idx="5">
                  <c:v>2009</c:v>
                </c:pt>
                <c:pt idx="6">
                  <c:v>2010</c:v>
                </c:pt>
                <c:pt idx="7">
                  <c:v>2011</c:v>
                </c:pt>
                <c:pt idx="8">
                  <c:v>2012</c:v>
                </c:pt>
                <c:pt idx="9">
                  <c:v>2013</c:v>
                </c:pt>
                <c:pt idx="10">
                  <c:v>2014</c:v>
                </c:pt>
                <c:pt idx="11">
                  <c:v>2015</c:v>
                </c:pt>
                <c:pt idx="12">
                  <c:v>2016</c:v>
                </c:pt>
                <c:pt idx="13">
                  <c:v>2017</c:v>
                </c:pt>
                <c:pt idx="14">
                  <c:v>2018</c:v>
                </c:pt>
              </c:strCache>
            </c:strRef>
          </c:cat>
          <c:val>
            <c:numRef>
              <c:f>Sheet1!$B$3:$P$3</c:f>
              <c:numCache>
                <c:formatCode>General</c:formatCode>
                <c:ptCount val="15"/>
                <c:pt idx="0">
                  <c:v>2061</c:v>
                </c:pt>
                <c:pt idx="1">
                  <c:v>2023</c:v>
                </c:pt>
                <c:pt idx="2">
                  <c:v>2149</c:v>
                </c:pt>
                <c:pt idx="3">
                  <c:v>2236</c:v>
                </c:pt>
                <c:pt idx="4">
                  <c:v>1997</c:v>
                </c:pt>
                <c:pt idx="5">
                  <c:v>2419</c:v>
                </c:pt>
                <c:pt idx="6">
                  <c:v>2570</c:v>
                </c:pt>
                <c:pt idx="7">
                  <c:v>3078</c:v>
                </c:pt>
                <c:pt idx="8">
                  <c:v>3375</c:v>
                </c:pt>
                <c:pt idx="9">
                  <c:v>3399</c:v>
                </c:pt>
                <c:pt idx="10">
                  <c:v>3779</c:v>
                </c:pt>
                <c:pt idx="11">
                  <c:v>3770</c:v>
                </c:pt>
                <c:pt idx="12">
                  <c:v>4032</c:v>
                </c:pt>
                <c:pt idx="13">
                  <c:v>4342</c:v>
                </c:pt>
                <c:pt idx="14">
                  <c:v>4394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1D-63A3-4854-85FF-86E24378758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04898944"/>
        <c:axId val="104900480"/>
      </c:lineChart>
      <c:catAx>
        <c:axId val="104898944"/>
        <c:scaling>
          <c:orientation val="minMax"/>
        </c:scaling>
        <c:delete val="0"/>
        <c:axPos val="b"/>
        <c:majorGridlines/>
        <c:minorGridlines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000"/>
            </a:pPr>
            <a:endParaRPr lang="en-US"/>
          </a:p>
        </c:txPr>
        <c:crossAx val="104900480"/>
        <c:crosses val="autoZero"/>
        <c:auto val="1"/>
        <c:lblAlgn val="ctr"/>
        <c:lblOffset val="100"/>
        <c:noMultiLvlLbl val="0"/>
      </c:catAx>
      <c:valAx>
        <c:axId val="104900480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100"/>
            </a:pPr>
            <a:endParaRPr lang="en-US"/>
          </a:p>
        </c:txPr>
        <c:crossAx val="104898944"/>
        <c:crosses val="autoZero"/>
        <c:crossBetween val="between"/>
      </c:valAx>
    </c:plotArea>
    <c:plotVisOnly val="1"/>
    <c:dispBlanksAs val="gap"/>
    <c:showDLblsOverMax val="0"/>
  </c:chart>
  <c:spPr>
    <a:ln>
      <a:noFill/>
    </a:ln>
  </c:spPr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7686" y="1670313"/>
            <a:ext cx="6093778" cy="115254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75373" y="3046889"/>
            <a:ext cx="5018405" cy="1374087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5844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7168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7533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43377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922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15066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50911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86755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DE99DC-2A64-462E-BB29-D190225A484E}" type="datetimeFigureOut">
              <a:rPr lang="en-US" smtClean="0"/>
              <a:pPr/>
              <a:t>6/9/2020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B39016-288A-4830-ABC8-1FB026F4D28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DE99DC-2A64-462E-BB29-D190225A484E}" type="datetimeFigureOut">
              <a:rPr lang="en-US" smtClean="0"/>
              <a:pPr/>
              <a:t>6/9/2020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B39016-288A-4830-ABC8-1FB026F4D28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074965" y="169272"/>
            <a:ext cx="1264558" cy="359702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81290" y="169272"/>
            <a:ext cx="3674189" cy="359702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DE99DC-2A64-462E-BB29-D190225A484E}" type="datetimeFigureOut">
              <a:rPr lang="en-US" smtClean="0"/>
              <a:pPr/>
              <a:t>6/9/2020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B39016-288A-4830-ABC8-1FB026F4D28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DE99DC-2A64-462E-BB29-D190225A484E}" type="datetimeFigureOut">
              <a:rPr lang="en-US" smtClean="0"/>
              <a:pPr/>
              <a:t>6/9/2020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B39016-288A-4830-ABC8-1FB026F4D28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66313" y="3455133"/>
            <a:ext cx="6093778" cy="1067905"/>
          </a:xfrm>
        </p:spPr>
        <p:txBody>
          <a:bodyPr anchor="t"/>
          <a:lstStyle>
            <a:lvl1pPr algn="l">
              <a:defRPr sz="31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66313" y="2278945"/>
            <a:ext cx="6093778" cy="1176188"/>
          </a:xfrm>
        </p:spPr>
        <p:txBody>
          <a:bodyPr anchor="b"/>
          <a:lstStyle>
            <a:lvl1pPr marL="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1pPr>
            <a:lvl2pPr marL="358445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2pPr>
            <a:lvl3pPr marL="716890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3pPr>
            <a:lvl4pPr marL="1075334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4pPr>
            <a:lvl5pPr marL="1433779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5pPr>
            <a:lvl6pPr marL="1792224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6pPr>
            <a:lvl7pPr marL="2150669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7pPr>
            <a:lvl8pPr marL="2509114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8pPr>
            <a:lvl9pPr marL="2867558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DE99DC-2A64-462E-BB29-D190225A484E}" type="datetimeFigureOut">
              <a:rPr lang="en-US" smtClean="0"/>
              <a:pPr/>
              <a:t>6/9/2020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B39016-288A-4830-ABC8-1FB026F4D28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81290" y="983269"/>
            <a:ext cx="2469374" cy="2783024"/>
          </a:xfrm>
        </p:spPr>
        <p:txBody>
          <a:bodyPr/>
          <a:lstStyle>
            <a:lvl1pPr>
              <a:defRPr sz="2200"/>
            </a:lvl1pPr>
            <a:lvl2pPr>
              <a:defRPr sz="19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870149" y="983269"/>
            <a:ext cx="2469374" cy="2783024"/>
          </a:xfrm>
        </p:spPr>
        <p:txBody>
          <a:bodyPr/>
          <a:lstStyle>
            <a:lvl1pPr>
              <a:defRPr sz="2200"/>
            </a:lvl1pPr>
            <a:lvl2pPr>
              <a:defRPr sz="19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DE99DC-2A64-462E-BB29-D190225A484E}" type="datetimeFigureOut">
              <a:rPr lang="en-US" smtClean="0"/>
              <a:pPr/>
              <a:t>6/9/2020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B39016-288A-4830-ABC8-1FB026F4D28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8458" y="215324"/>
            <a:ext cx="6452235" cy="896144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58457" y="1203571"/>
            <a:ext cx="3167620" cy="501591"/>
          </a:xfrm>
        </p:spPr>
        <p:txBody>
          <a:bodyPr anchor="b"/>
          <a:lstStyle>
            <a:lvl1pPr marL="0" indent="0">
              <a:buNone/>
              <a:defRPr sz="1900" b="1"/>
            </a:lvl1pPr>
            <a:lvl2pPr marL="358445" indent="0">
              <a:buNone/>
              <a:defRPr sz="1600" b="1"/>
            </a:lvl2pPr>
            <a:lvl3pPr marL="716890" indent="0">
              <a:buNone/>
              <a:defRPr sz="1400" b="1"/>
            </a:lvl3pPr>
            <a:lvl4pPr marL="1075334" indent="0">
              <a:buNone/>
              <a:defRPr sz="1300" b="1"/>
            </a:lvl4pPr>
            <a:lvl5pPr marL="1433779" indent="0">
              <a:buNone/>
              <a:defRPr sz="1300" b="1"/>
            </a:lvl5pPr>
            <a:lvl6pPr marL="1792224" indent="0">
              <a:buNone/>
              <a:defRPr sz="1300" b="1"/>
            </a:lvl6pPr>
            <a:lvl7pPr marL="2150669" indent="0">
              <a:buNone/>
              <a:defRPr sz="1300" b="1"/>
            </a:lvl7pPr>
            <a:lvl8pPr marL="2509114" indent="0">
              <a:buNone/>
              <a:defRPr sz="1300" b="1"/>
            </a:lvl8pPr>
            <a:lvl9pPr marL="2867558" indent="0">
              <a:buNone/>
              <a:defRPr sz="13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58457" y="1705162"/>
            <a:ext cx="3167620" cy="3097920"/>
          </a:xfrm>
        </p:spPr>
        <p:txBody>
          <a:bodyPr/>
          <a:lstStyle>
            <a:lvl1pPr>
              <a:defRPr sz="1900"/>
            </a:lvl1pPr>
            <a:lvl2pPr>
              <a:defRPr sz="1600"/>
            </a:lvl2pPr>
            <a:lvl3pPr>
              <a:defRPr sz="1400"/>
            </a:lvl3pPr>
            <a:lvl4pPr>
              <a:defRPr sz="1300"/>
            </a:lvl4pPr>
            <a:lvl5pPr>
              <a:defRPr sz="1300"/>
            </a:lvl5pPr>
            <a:lvl6pPr>
              <a:defRPr sz="1300"/>
            </a:lvl6pPr>
            <a:lvl7pPr>
              <a:defRPr sz="1300"/>
            </a:lvl7pPr>
            <a:lvl8pPr>
              <a:defRPr sz="1300"/>
            </a:lvl8pPr>
            <a:lvl9pPr>
              <a:defRPr sz="13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641829" y="1203571"/>
            <a:ext cx="3168864" cy="501591"/>
          </a:xfrm>
        </p:spPr>
        <p:txBody>
          <a:bodyPr anchor="b"/>
          <a:lstStyle>
            <a:lvl1pPr marL="0" indent="0">
              <a:buNone/>
              <a:defRPr sz="1900" b="1"/>
            </a:lvl1pPr>
            <a:lvl2pPr marL="358445" indent="0">
              <a:buNone/>
              <a:defRPr sz="1600" b="1"/>
            </a:lvl2pPr>
            <a:lvl3pPr marL="716890" indent="0">
              <a:buNone/>
              <a:defRPr sz="1400" b="1"/>
            </a:lvl3pPr>
            <a:lvl4pPr marL="1075334" indent="0">
              <a:buNone/>
              <a:defRPr sz="1300" b="1"/>
            </a:lvl4pPr>
            <a:lvl5pPr marL="1433779" indent="0">
              <a:buNone/>
              <a:defRPr sz="1300" b="1"/>
            </a:lvl5pPr>
            <a:lvl6pPr marL="1792224" indent="0">
              <a:buNone/>
              <a:defRPr sz="1300" b="1"/>
            </a:lvl6pPr>
            <a:lvl7pPr marL="2150669" indent="0">
              <a:buNone/>
              <a:defRPr sz="1300" b="1"/>
            </a:lvl7pPr>
            <a:lvl8pPr marL="2509114" indent="0">
              <a:buNone/>
              <a:defRPr sz="1300" b="1"/>
            </a:lvl8pPr>
            <a:lvl9pPr marL="2867558" indent="0">
              <a:buNone/>
              <a:defRPr sz="13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641829" y="1705162"/>
            <a:ext cx="3168864" cy="3097920"/>
          </a:xfrm>
        </p:spPr>
        <p:txBody>
          <a:bodyPr/>
          <a:lstStyle>
            <a:lvl1pPr>
              <a:defRPr sz="1900"/>
            </a:lvl1pPr>
            <a:lvl2pPr>
              <a:defRPr sz="1600"/>
            </a:lvl2pPr>
            <a:lvl3pPr>
              <a:defRPr sz="1400"/>
            </a:lvl3pPr>
            <a:lvl4pPr>
              <a:defRPr sz="1300"/>
            </a:lvl4pPr>
            <a:lvl5pPr>
              <a:defRPr sz="1300"/>
            </a:lvl5pPr>
            <a:lvl6pPr>
              <a:defRPr sz="1300"/>
            </a:lvl6pPr>
            <a:lvl7pPr>
              <a:defRPr sz="1300"/>
            </a:lvl7pPr>
            <a:lvl8pPr>
              <a:defRPr sz="1300"/>
            </a:lvl8pPr>
            <a:lvl9pPr>
              <a:defRPr sz="13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DE99DC-2A64-462E-BB29-D190225A484E}" type="datetimeFigureOut">
              <a:rPr lang="en-US" smtClean="0"/>
              <a:pPr/>
              <a:t>6/9/2020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B39016-288A-4830-ABC8-1FB026F4D28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DE99DC-2A64-462E-BB29-D190225A484E}" type="datetimeFigureOut">
              <a:rPr lang="en-US" smtClean="0"/>
              <a:pPr/>
              <a:t>6/9/2020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B39016-288A-4830-ABC8-1FB026F4D28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DE99DC-2A64-462E-BB29-D190225A484E}" type="datetimeFigureOut">
              <a:rPr lang="en-US" smtClean="0"/>
              <a:pPr/>
              <a:t>6/9/2020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B39016-288A-4830-ABC8-1FB026F4D28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8458" y="214079"/>
            <a:ext cx="2358601" cy="911080"/>
          </a:xfrm>
        </p:spPr>
        <p:txBody>
          <a:bodyPr anchor="b"/>
          <a:lstStyle>
            <a:lvl1pPr algn="l">
              <a:defRPr sz="16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02939" y="214079"/>
            <a:ext cx="4007754" cy="4589004"/>
          </a:xfrm>
        </p:spPr>
        <p:txBody>
          <a:bodyPr/>
          <a:lstStyle>
            <a:lvl1pPr>
              <a:defRPr sz="2500"/>
            </a:lvl1pPr>
            <a:lvl2pPr>
              <a:defRPr sz="2200"/>
            </a:lvl2pPr>
            <a:lvl3pPr>
              <a:defRPr sz="19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58458" y="1125159"/>
            <a:ext cx="2358601" cy="3677924"/>
          </a:xfrm>
        </p:spPr>
        <p:txBody>
          <a:bodyPr/>
          <a:lstStyle>
            <a:lvl1pPr marL="0" indent="0">
              <a:buNone/>
              <a:defRPr sz="1100"/>
            </a:lvl1pPr>
            <a:lvl2pPr marL="358445" indent="0">
              <a:buNone/>
              <a:defRPr sz="900"/>
            </a:lvl2pPr>
            <a:lvl3pPr marL="716890" indent="0">
              <a:buNone/>
              <a:defRPr sz="800"/>
            </a:lvl3pPr>
            <a:lvl4pPr marL="1075334" indent="0">
              <a:buNone/>
              <a:defRPr sz="700"/>
            </a:lvl4pPr>
            <a:lvl5pPr marL="1433779" indent="0">
              <a:buNone/>
              <a:defRPr sz="700"/>
            </a:lvl5pPr>
            <a:lvl6pPr marL="1792224" indent="0">
              <a:buNone/>
              <a:defRPr sz="700"/>
            </a:lvl6pPr>
            <a:lvl7pPr marL="2150669" indent="0">
              <a:buNone/>
              <a:defRPr sz="700"/>
            </a:lvl7pPr>
            <a:lvl8pPr marL="2509114" indent="0">
              <a:buNone/>
              <a:defRPr sz="700"/>
            </a:lvl8pPr>
            <a:lvl9pPr marL="2867558" indent="0">
              <a:buNone/>
              <a:defRPr sz="7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DE99DC-2A64-462E-BB29-D190225A484E}" type="datetimeFigureOut">
              <a:rPr lang="en-US" smtClean="0"/>
              <a:pPr/>
              <a:t>6/9/2020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B39016-288A-4830-ABC8-1FB026F4D28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05204" y="3763804"/>
            <a:ext cx="4301490" cy="444338"/>
          </a:xfrm>
        </p:spPr>
        <p:txBody>
          <a:bodyPr anchor="b"/>
          <a:lstStyle>
            <a:lvl1pPr algn="l">
              <a:defRPr sz="16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405204" y="480433"/>
            <a:ext cx="4301490" cy="3226118"/>
          </a:xfrm>
        </p:spPr>
        <p:txBody>
          <a:bodyPr/>
          <a:lstStyle>
            <a:lvl1pPr marL="0" indent="0">
              <a:buNone/>
              <a:defRPr sz="2500"/>
            </a:lvl1pPr>
            <a:lvl2pPr marL="358445" indent="0">
              <a:buNone/>
              <a:defRPr sz="2200"/>
            </a:lvl2pPr>
            <a:lvl3pPr marL="716890" indent="0">
              <a:buNone/>
              <a:defRPr sz="1900"/>
            </a:lvl3pPr>
            <a:lvl4pPr marL="1075334" indent="0">
              <a:buNone/>
              <a:defRPr sz="1600"/>
            </a:lvl4pPr>
            <a:lvl5pPr marL="1433779" indent="0">
              <a:buNone/>
              <a:defRPr sz="1600"/>
            </a:lvl5pPr>
            <a:lvl6pPr marL="1792224" indent="0">
              <a:buNone/>
              <a:defRPr sz="1600"/>
            </a:lvl6pPr>
            <a:lvl7pPr marL="2150669" indent="0">
              <a:buNone/>
              <a:defRPr sz="1600"/>
            </a:lvl7pPr>
            <a:lvl8pPr marL="2509114" indent="0">
              <a:buNone/>
              <a:defRPr sz="1600"/>
            </a:lvl8pPr>
            <a:lvl9pPr marL="2867558" indent="0">
              <a:buNone/>
              <a:defRPr sz="16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05204" y="4208143"/>
            <a:ext cx="4301490" cy="631034"/>
          </a:xfrm>
        </p:spPr>
        <p:txBody>
          <a:bodyPr/>
          <a:lstStyle>
            <a:lvl1pPr marL="0" indent="0">
              <a:buNone/>
              <a:defRPr sz="1100"/>
            </a:lvl1pPr>
            <a:lvl2pPr marL="358445" indent="0">
              <a:buNone/>
              <a:defRPr sz="900"/>
            </a:lvl2pPr>
            <a:lvl3pPr marL="716890" indent="0">
              <a:buNone/>
              <a:defRPr sz="800"/>
            </a:lvl3pPr>
            <a:lvl4pPr marL="1075334" indent="0">
              <a:buNone/>
              <a:defRPr sz="700"/>
            </a:lvl4pPr>
            <a:lvl5pPr marL="1433779" indent="0">
              <a:buNone/>
              <a:defRPr sz="700"/>
            </a:lvl5pPr>
            <a:lvl6pPr marL="1792224" indent="0">
              <a:buNone/>
              <a:defRPr sz="700"/>
            </a:lvl6pPr>
            <a:lvl7pPr marL="2150669" indent="0">
              <a:buNone/>
              <a:defRPr sz="700"/>
            </a:lvl7pPr>
            <a:lvl8pPr marL="2509114" indent="0">
              <a:buNone/>
              <a:defRPr sz="700"/>
            </a:lvl8pPr>
            <a:lvl9pPr marL="2867558" indent="0">
              <a:buNone/>
              <a:defRPr sz="7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DE99DC-2A64-462E-BB29-D190225A484E}" type="datetimeFigureOut">
              <a:rPr lang="en-US" smtClean="0"/>
              <a:pPr/>
              <a:t>6/9/2020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B39016-288A-4830-ABC8-1FB026F4D28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58458" y="215324"/>
            <a:ext cx="6452235" cy="896144"/>
          </a:xfrm>
          <a:prstGeom prst="rect">
            <a:avLst/>
          </a:prstGeom>
        </p:spPr>
        <p:txBody>
          <a:bodyPr vert="horz" lIns="71689" tIns="35844" rIns="71689" bIns="35844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58458" y="1254602"/>
            <a:ext cx="6452235" cy="3548481"/>
          </a:xfrm>
          <a:prstGeom prst="rect">
            <a:avLst/>
          </a:prstGeom>
        </p:spPr>
        <p:txBody>
          <a:bodyPr vert="horz" lIns="71689" tIns="35844" rIns="71689" bIns="35844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58457" y="4983556"/>
            <a:ext cx="1672802" cy="286268"/>
          </a:xfrm>
          <a:prstGeom prst="rect">
            <a:avLst/>
          </a:prstGeom>
        </p:spPr>
        <p:txBody>
          <a:bodyPr vert="horz" lIns="71689" tIns="35844" rIns="71689" bIns="35844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2DE99DC-2A64-462E-BB29-D190225A484E}" type="datetimeFigureOut">
              <a:rPr lang="en-US" smtClean="0"/>
              <a:pPr/>
              <a:t>6/9/2020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449460" y="4983556"/>
            <a:ext cx="2270231" cy="286268"/>
          </a:xfrm>
          <a:prstGeom prst="rect">
            <a:avLst/>
          </a:prstGeom>
        </p:spPr>
        <p:txBody>
          <a:bodyPr vert="horz" lIns="71689" tIns="35844" rIns="71689" bIns="35844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137891" y="4983556"/>
            <a:ext cx="1672802" cy="286268"/>
          </a:xfrm>
          <a:prstGeom prst="rect">
            <a:avLst/>
          </a:prstGeom>
        </p:spPr>
        <p:txBody>
          <a:bodyPr vert="horz" lIns="71689" tIns="35844" rIns="71689" bIns="35844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B39016-288A-4830-ABC8-1FB026F4D286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716890" rtl="0" eaLnBrk="1" latinLnBrk="0" hangingPunct="1">
        <a:spcBef>
          <a:spcPct val="0"/>
        </a:spcBef>
        <a:buNone/>
        <a:defRPr sz="3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68834" indent="-268834" algn="l" defTabSz="716890" rtl="0" eaLnBrk="1" latinLnBrk="0" hangingPunct="1">
        <a:spcBef>
          <a:spcPct val="20000"/>
        </a:spcBef>
        <a:buFont typeface="Arial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1pPr>
      <a:lvl2pPr marL="582473" indent="-224028" algn="l" defTabSz="716890" rtl="0" eaLnBrk="1" latinLnBrk="0" hangingPunct="1">
        <a:spcBef>
          <a:spcPct val="20000"/>
        </a:spcBef>
        <a:buFont typeface="Arial" pitchFamily="34" charset="0"/>
        <a:buChar char="–"/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896112" indent="-179222" algn="l" defTabSz="716890" rtl="0" eaLnBrk="1" latinLnBrk="0" hangingPunct="1">
        <a:spcBef>
          <a:spcPct val="20000"/>
        </a:spcBef>
        <a:buFont typeface="Arial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254557" indent="-179222" algn="l" defTabSz="716890" rtl="0" eaLnBrk="1" latinLnBrk="0" hangingPunct="1">
        <a:spcBef>
          <a:spcPct val="20000"/>
        </a:spcBef>
        <a:buFont typeface="Arial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613002" indent="-179222" algn="l" defTabSz="716890" rtl="0" eaLnBrk="1" latinLnBrk="0" hangingPunct="1">
        <a:spcBef>
          <a:spcPct val="20000"/>
        </a:spcBef>
        <a:buFont typeface="Arial" pitchFamily="34" charset="0"/>
        <a:buChar char="»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971446" indent="-179222" algn="l" defTabSz="71689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329891" indent="-179222" algn="l" defTabSz="71689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688336" indent="-179222" algn="l" defTabSz="71689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046781" indent="-179222" algn="l" defTabSz="71689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1689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58445" algn="l" defTabSz="71689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716890" algn="l" defTabSz="71689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75334" algn="l" defTabSz="71689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433779" algn="l" defTabSz="71689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92224" algn="l" defTabSz="71689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150669" algn="l" defTabSz="71689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09114" algn="l" defTabSz="71689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867558" algn="l" defTabSz="71689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430675" y="777275"/>
            <a:ext cx="185262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smtClean="0"/>
              <a:t>CARTA-CARTA</a:t>
            </a:r>
            <a:r>
              <a:rPr lang="en-US" smtClean="0"/>
              <a:t> (</a:t>
            </a:r>
            <a:r>
              <a:rPr lang="en-US" i="1" smtClean="0">
                <a:solidFill>
                  <a:srgbClr val="0000CC"/>
                </a:solidFill>
              </a:rPr>
              <a:t>CHART</a:t>
            </a:r>
            <a:r>
              <a:rPr lang="en-US" smtClean="0"/>
              <a:t>)</a:t>
            </a:r>
            <a:endParaRPr lang="en-GB"/>
          </a:p>
        </p:txBody>
      </p:sp>
      <p:sp>
        <p:nvSpPr>
          <p:cNvPr id="3" name="TextBox 2"/>
          <p:cNvSpPr txBox="1"/>
          <p:nvPr/>
        </p:nvSpPr>
        <p:spPr>
          <a:xfrm>
            <a:off x="560239" y="1752327"/>
            <a:ext cx="113454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smtClean="0"/>
              <a:t>CARTA (</a:t>
            </a:r>
            <a:r>
              <a:rPr lang="en-US" sz="1200" i="1" smtClean="0">
                <a:solidFill>
                  <a:srgbClr val="0000CC"/>
                </a:solidFill>
              </a:rPr>
              <a:t>Chart</a:t>
            </a:r>
            <a:r>
              <a:rPr lang="en-US" sz="1200" smtClean="0"/>
              <a:t>) I</a:t>
            </a:r>
            <a:endParaRPr lang="en-GB" sz="1200"/>
          </a:p>
        </p:txBody>
      </p:sp>
      <p:sp>
        <p:nvSpPr>
          <p:cNvPr id="17" name="TextBox 16"/>
          <p:cNvSpPr txBox="1"/>
          <p:nvPr/>
        </p:nvSpPr>
        <p:spPr>
          <a:xfrm>
            <a:off x="2039905" y="1752327"/>
            <a:ext cx="4641014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>
                <a:cs typeface="Arial" pitchFamily="34" charset="0"/>
              </a:rPr>
              <a:t>MALAYSIA </a:t>
            </a:r>
            <a:endParaRPr lang="en-US" sz="1000" dirty="0" smtClean="0">
              <a:cs typeface="Arial" pitchFamily="34" charset="0"/>
            </a:endParaRPr>
          </a:p>
          <a:p>
            <a:r>
              <a:rPr lang="en-US" sz="1000" dirty="0" smtClean="0">
                <a:cs typeface="Arial" pitchFamily="34" charset="0"/>
              </a:rPr>
              <a:t>NILAI </a:t>
            </a:r>
            <a:r>
              <a:rPr lang="en-US" sz="1000" dirty="0">
                <a:cs typeface="Arial" pitchFamily="34" charset="0"/>
              </a:rPr>
              <a:t>EKSPORT KOMODITI PERIKANAN MENGIKUT NEGARA YANG DITUJUI, </a:t>
            </a:r>
            <a:r>
              <a:rPr lang="en-US" sz="1000" dirty="0" smtClean="0">
                <a:cs typeface="Arial" pitchFamily="34" charset="0"/>
              </a:rPr>
              <a:t>2017</a:t>
            </a:r>
            <a:endParaRPr lang="en-US" sz="1000" dirty="0">
              <a:cs typeface="Arial" pitchFamily="34" charset="0"/>
            </a:endParaRPr>
          </a:p>
          <a:p>
            <a:r>
              <a:rPr lang="en-US" sz="1000" i="1" dirty="0">
                <a:solidFill>
                  <a:srgbClr val="0000CC"/>
                </a:solidFill>
                <a:cs typeface="Arial" pitchFamily="34" charset="0"/>
              </a:rPr>
              <a:t>( VALUE OF EXPORT OF FISHERY COMMODITIES BY COUNTRY OF DESTINATION, </a:t>
            </a:r>
            <a:r>
              <a:rPr lang="en-US" sz="1000" i="1" dirty="0" smtClean="0">
                <a:solidFill>
                  <a:srgbClr val="0000CC"/>
                </a:solidFill>
                <a:cs typeface="Arial" pitchFamily="34" charset="0"/>
              </a:rPr>
              <a:t>2017)</a:t>
            </a:r>
            <a:endParaRPr lang="en-US" sz="1000" dirty="0">
              <a:solidFill>
                <a:srgbClr val="0000CC"/>
              </a:solidFill>
              <a:cs typeface="Arial" pitchFamily="34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560239" y="2339424"/>
            <a:ext cx="117301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smtClean="0"/>
              <a:t>CARTA (</a:t>
            </a:r>
            <a:r>
              <a:rPr lang="en-US" sz="1200" i="1" smtClean="0">
                <a:solidFill>
                  <a:srgbClr val="0000CC"/>
                </a:solidFill>
              </a:rPr>
              <a:t>Chart</a:t>
            </a:r>
            <a:r>
              <a:rPr lang="en-US" sz="1200" smtClean="0"/>
              <a:t>) II</a:t>
            </a:r>
            <a:endParaRPr lang="en-GB" sz="1200"/>
          </a:p>
        </p:txBody>
      </p:sp>
      <p:sp>
        <p:nvSpPr>
          <p:cNvPr id="18" name="TextBox 17"/>
          <p:cNvSpPr txBox="1"/>
          <p:nvPr/>
        </p:nvSpPr>
        <p:spPr>
          <a:xfrm>
            <a:off x="2039905" y="2339424"/>
            <a:ext cx="4652236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>
                <a:cs typeface="Arial" pitchFamily="34" charset="0"/>
              </a:rPr>
              <a:t>MALAYSIA </a:t>
            </a:r>
            <a:endParaRPr lang="en-US" sz="1000" dirty="0" smtClean="0">
              <a:cs typeface="Arial" pitchFamily="34" charset="0"/>
            </a:endParaRPr>
          </a:p>
          <a:p>
            <a:r>
              <a:rPr lang="en-US" sz="1000" dirty="0" smtClean="0">
                <a:cs typeface="Arial" pitchFamily="34" charset="0"/>
              </a:rPr>
              <a:t>NILAI </a:t>
            </a:r>
            <a:r>
              <a:rPr lang="en-US" sz="1000" dirty="0">
                <a:cs typeface="Arial" pitchFamily="34" charset="0"/>
              </a:rPr>
              <a:t>IMPORT KOMODITI PERIKANAN MENGIKUT NEGARA YANG DITUJUI, </a:t>
            </a:r>
            <a:r>
              <a:rPr lang="en-US" sz="1000" dirty="0" smtClean="0">
                <a:cs typeface="Arial" pitchFamily="34" charset="0"/>
              </a:rPr>
              <a:t>2017</a:t>
            </a:r>
            <a:endParaRPr lang="en-US" sz="1000" dirty="0">
              <a:cs typeface="Arial" pitchFamily="34" charset="0"/>
            </a:endParaRPr>
          </a:p>
          <a:p>
            <a:r>
              <a:rPr lang="en-US" sz="1000" i="1" dirty="0">
                <a:solidFill>
                  <a:srgbClr val="0000CC"/>
                </a:solidFill>
                <a:cs typeface="Arial" pitchFamily="34" charset="0"/>
              </a:rPr>
              <a:t>( VALUE OF IMPORT OF FISHERY COMMODITIES BY COUNTRY OF DESTINATION, </a:t>
            </a:r>
            <a:r>
              <a:rPr lang="en-US" sz="1000" i="1" dirty="0" smtClean="0">
                <a:solidFill>
                  <a:srgbClr val="0000CC"/>
                </a:solidFill>
                <a:cs typeface="Arial" pitchFamily="34" charset="0"/>
              </a:rPr>
              <a:t>2017 )</a:t>
            </a:r>
            <a:endParaRPr lang="en-US" sz="1000" dirty="0">
              <a:solidFill>
                <a:srgbClr val="0000CC"/>
              </a:solidFill>
              <a:cs typeface="Arial" pitchFamily="34" charset="0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560239" y="3059504"/>
            <a:ext cx="121148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smtClean="0"/>
              <a:t>CARTA (</a:t>
            </a:r>
            <a:r>
              <a:rPr lang="en-US" sz="1200" i="1" smtClean="0">
                <a:solidFill>
                  <a:srgbClr val="0000CC"/>
                </a:solidFill>
              </a:rPr>
              <a:t>Chart</a:t>
            </a:r>
            <a:r>
              <a:rPr lang="en-US" sz="1200" smtClean="0"/>
              <a:t>) III</a:t>
            </a:r>
            <a:endParaRPr lang="en-GB" sz="1200"/>
          </a:p>
        </p:txBody>
      </p:sp>
      <p:sp>
        <p:nvSpPr>
          <p:cNvPr id="19" name="TextBox 18"/>
          <p:cNvSpPr txBox="1"/>
          <p:nvPr/>
        </p:nvSpPr>
        <p:spPr>
          <a:xfrm>
            <a:off x="2039905" y="3059504"/>
            <a:ext cx="5833648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>
                <a:cs typeface="Arial" pitchFamily="34" charset="0"/>
              </a:rPr>
              <a:t>MALAYSIA  </a:t>
            </a:r>
            <a:endParaRPr lang="en-US" sz="1000" dirty="0" smtClean="0">
              <a:cs typeface="Arial" pitchFamily="34" charset="0"/>
            </a:endParaRPr>
          </a:p>
          <a:p>
            <a:r>
              <a:rPr lang="en-US" sz="1000" dirty="0" smtClean="0">
                <a:cs typeface="Arial" pitchFamily="34" charset="0"/>
              </a:rPr>
              <a:t>NILAI </a:t>
            </a:r>
            <a:r>
              <a:rPr lang="en-US" sz="1000" dirty="0">
                <a:cs typeface="Arial" pitchFamily="34" charset="0"/>
              </a:rPr>
              <a:t>EKSPORT DAN IMPORT KOMODITI PERIKANAN, </a:t>
            </a:r>
            <a:r>
              <a:rPr lang="en-US" sz="1000" dirty="0" smtClean="0">
                <a:cs typeface="Arial" pitchFamily="34" charset="0"/>
              </a:rPr>
              <a:t>2004 </a:t>
            </a:r>
            <a:r>
              <a:rPr lang="en-US" sz="1000" dirty="0">
                <a:cs typeface="Arial" pitchFamily="34" charset="0"/>
              </a:rPr>
              <a:t>- </a:t>
            </a:r>
            <a:r>
              <a:rPr lang="en-US" sz="1000" dirty="0" smtClean="0">
                <a:cs typeface="Arial" pitchFamily="34" charset="0"/>
              </a:rPr>
              <a:t>2017</a:t>
            </a:r>
            <a:endParaRPr lang="en-US" sz="1000" dirty="0">
              <a:cs typeface="Arial" pitchFamily="34" charset="0"/>
            </a:endParaRPr>
          </a:p>
          <a:p>
            <a:r>
              <a:rPr lang="en-US" sz="1000" i="1" dirty="0">
                <a:solidFill>
                  <a:srgbClr val="0000CC"/>
                </a:solidFill>
                <a:cs typeface="Arial" pitchFamily="34" charset="0"/>
              </a:rPr>
              <a:t>(VALUE OF EXPORT AND  IMPORT OF FISHERY COMMODITIES, </a:t>
            </a:r>
            <a:r>
              <a:rPr lang="en-US" sz="1000" i="1" dirty="0" smtClean="0">
                <a:solidFill>
                  <a:srgbClr val="0000CC"/>
                </a:solidFill>
                <a:cs typeface="Arial" pitchFamily="34" charset="0"/>
              </a:rPr>
              <a:t>2004 </a:t>
            </a:r>
            <a:r>
              <a:rPr lang="en-US" sz="1000" i="1" dirty="0">
                <a:solidFill>
                  <a:srgbClr val="0000CC"/>
                </a:solidFill>
                <a:cs typeface="Arial" pitchFamily="34" charset="0"/>
              </a:rPr>
              <a:t>- </a:t>
            </a:r>
            <a:r>
              <a:rPr lang="en-US" sz="1000" i="1" dirty="0" smtClean="0">
                <a:solidFill>
                  <a:srgbClr val="0000CC"/>
                </a:solidFill>
                <a:cs typeface="Arial" pitchFamily="34" charset="0"/>
              </a:rPr>
              <a:t>2017)</a:t>
            </a:r>
            <a:r>
              <a:rPr lang="en-US" sz="1000" dirty="0" smtClean="0">
                <a:solidFill>
                  <a:srgbClr val="0000CC"/>
                </a:solidFill>
                <a:cs typeface="Arial" pitchFamily="34" charset="0"/>
              </a:rPr>
              <a:t> </a:t>
            </a:r>
            <a:r>
              <a:rPr lang="en-US" sz="1000" dirty="0" smtClean="0">
                <a:solidFill>
                  <a:srgbClr val="0070C0"/>
                </a:solidFill>
                <a:cs typeface="Arial" pitchFamily="34" charset="0"/>
              </a:rPr>
              <a:t>                                                            </a:t>
            </a:r>
            <a:endParaRPr lang="en-US" sz="1000" dirty="0">
              <a:solidFill>
                <a:srgbClr val="0070C0"/>
              </a:solidFill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hart 3"/>
          <p:cNvGraphicFramePr/>
          <p:nvPr>
            <p:extLst>
              <p:ext uri="{D42A27DB-BD31-4B8C-83A1-F6EECF244321}">
                <p14:modId xmlns:p14="http://schemas.microsoft.com/office/powerpoint/2010/main" val="4124396573"/>
              </p:ext>
            </p:extLst>
          </p:nvPr>
        </p:nvGraphicFramePr>
        <p:xfrm>
          <a:off x="488231" y="1268149"/>
          <a:ext cx="5976664" cy="399249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453727" y="600199"/>
            <a:ext cx="6106934" cy="534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102870" tIns="51435" rIns="102870" bIns="51435">
            <a:spAutoFit/>
          </a:bodyPr>
          <a:lstStyle/>
          <a:p>
            <a:pPr algn="ctr"/>
            <a:r>
              <a:rPr lang="en-US" sz="1000" b="1" dirty="0" smtClean="0">
                <a:latin typeface="Arial" pitchFamily="34" charset="0"/>
                <a:cs typeface="Arial" pitchFamily="34" charset="0"/>
              </a:rPr>
              <a:t>                 MALAYSIA                                                                                                                                             NILAI EKSPORT </a:t>
            </a:r>
            <a:r>
              <a:rPr lang="en-US" sz="1000" b="1" dirty="0">
                <a:latin typeface="Arial" pitchFamily="34" charset="0"/>
                <a:cs typeface="Arial" pitchFamily="34" charset="0"/>
              </a:rPr>
              <a:t>KOMODITI PERIKANAN MENGIKUT </a:t>
            </a:r>
            <a:r>
              <a:rPr lang="en-US" sz="1000" b="1" dirty="0" smtClean="0">
                <a:latin typeface="Arial" pitchFamily="34" charset="0"/>
                <a:cs typeface="Arial" pitchFamily="34" charset="0"/>
              </a:rPr>
              <a:t>NEGARA YANG DITUJUI, 2018</a:t>
            </a:r>
            <a:endParaRPr lang="en-US" sz="1000" b="1" dirty="0">
              <a:latin typeface="Arial" pitchFamily="34" charset="0"/>
              <a:cs typeface="Arial" pitchFamily="34" charset="0"/>
            </a:endParaRPr>
          </a:p>
          <a:p>
            <a:pPr algn="ctr"/>
            <a:r>
              <a:rPr lang="en-US" sz="800" i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( VALUE OF </a:t>
            </a:r>
            <a:r>
              <a:rPr lang="en-US" sz="800" i="1" dirty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EXPORT OF FISHERY COMMODITIES </a:t>
            </a:r>
            <a:r>
              <a:rPr lang="en-US" sz="800" i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BY COUNTRY </a:t>
            </a:r>
            <a:r>
              <a:rPr lang="en-US" sz="800" i="1" dirty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OF DESTINATION, </a:t>
            </a:r>
            <a:r>
              <a:rPr lang="en-US" sz="800" i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2018)</a:t>
            </a:r>
            <a:endParaRPr lang="en-US" sz="800" b="1" dirty="0">
              <a:solidFill>
                <a:srgbClr val="0000CC"/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8" name="Straight Connector 7"/>
          <p:cNvCxnSpPr/>
          <p:nvPr/>
        </p:nvCxnSpPr>
        <p:spPr>
          <a:xfrm>
            <a:off x="704255" y="1268149"/>
            <a:ext cx="5544616" cy="0"/>
          </a:xfrm>
          <a:prstGeom prst="line">
            <a:avLst/>
          </a:prstGeom>
          <a:ln w="31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/>
          <p:cNvSpPr txBox="1"/>
          <p:nvPr/>
        </p:nvSpPr>
        <p:spPr>
          <a:xfrm>
            <a:off x="6008994" y="425277"/>
            <a:ext cx="113293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smtClean="0"/>
              <a:t>CARTA (</a:t>
            </a:r>
            <a:r>
              <a:rPr lang="en-US" sz="1200" i="1" smtClean="0">
                <a:solidFill>
                  <a:srgbClr val="0000CC"/>
                </a:solidFill>
              </a:rPr>
              <a:t>Chart</a:t>
            </a:r>
            <a:r>
              <a:rPr lang="en-US" sz="1200" smtClean="0"/>
              <a:t>) I</a:t>
            </a:r>
            <a:endParaRPr lang="en-GB" sz="1200"/>
          </a:p>
        </p:txBody>
      </p:sp>
      <p:sp>
        <p:nvSpPr>
          <p:cNvPr id="3" name="TextBox 2"/>
          <p:cNvSpPr txBox="1"/>
          <p:nvPr/>
        </p:nvSpPr>
        <p:spPr>
          <a:xfrm>
            <a:off x="6608911" y="4992687"/>
            <a:ext cx="31611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smtClean="0"/>
              <a:t>24</a:t>
            </a:r>
            <a:endParaRPr lang="en-GB" sz="10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hart 3"/>
          <p:cNvGraphicFramePr/>
          <p:nvPr>
            <p:extLst>
              <p:ext uri="{D42A27DB-BD31-4B8C-83A1-F6EECF244321}">
                <p14:modId xmlns:p14="http://schemas.microsoft.com/office/powerpoint/2010/main" val="2529479107"/>
              </p:ext>
            </p:extLst>
          </p:nvPr>
        </p:nvGraphicFramePr>
        <p:xfrm>
          <a:off x="618501" y="1315884"/>
          <a:ext cx="5976664" cy="399249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488231" y="672207"/>
            <a:ext cx="6106934" cy="534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102870" tIns="51435" rIns="102870" bIns="51435">
            <a:spAutoFit/>
          </a:bodyPr>
          <a:lstStyle/>
          <a:p>
            <a:pPr algn="ctr"/>
            <a:r>
              <a:rPr lang="en-US" sz="1000" b="1" dirty="0" smtClean="0">
                <a:latin typeface="Arial" pitchFamily="34" charset="0"/>
                <a:cs typeface="Arial" pitchFamily="34" charset="0"/>
              </a:rPr>
              <a:t>                 MALAYSIA                                                                                                                                             NILAI IMPORT KOMODITI </a:t>
            </a:r>
            <a:r>
              <a:rPr lang="en-US" sz="1000" b="1" dirty="0">
                <a:latin typeface="Arial" pitchFamily="34" charset="0"/>
                <a:cs typeface="Arial" pitchFamily="34" charset="0"/>
              </a:rPr>
              <a:t>PERIKANAN MENGIKUT </a:t>
            </a:r>
            <a:r>
              <a:rPr lang="en-US" sz="1000" b="1" dirty="0" smtClean="0">
                <a:latin typeface="Arial" pitchFamily="34" charset="0"/>
                <a:cs typeface="Arial" pitchFamily="34" charset="0"/>
              </a:rPr>
              <a:t>NEGARA YANG DITUJUI, </a:t>
            </a:r>
            <a:r>
              <a:rPr lang="en-US" sz="1000" b="1" dirty="0" smtClean="0">
                <a:latin typeface="Arial" pitchFamily="34" charset="0"/>
                <a:cs typeface="Arial" pitchFamily="34" charset="0"/>
              </a:rPr>
              <a:t>2018</a:t>
            </a:r>
            <a:endParaRPr lang="en-US" sz="1000" b="1" dirty="0">
              <a:latin typeface="Arial" pitchFamily="34" charset="0"/>
              <a:cs typeface="Arial" pitchFamily="34" charset="0"/>
            </a:endParaRPr>
          </a:p>
          <a:p>
            <a:pPr algn="ctr"/>
            <a:r>
              <a:rPr lang="en-US" sz="800" i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( VALUE OF IMPORT OF </a:t>
            </a:r>
            <a:r>
              <a:rPr lang="en-US" sz="800" i="1" dirty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FISHERY COMMODITIES </a:t>
            </a:r>
            <a:r>
              <a:rPr lang="en-US" sz="800" i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BY COUNTRY </a:t>
            </a:r>
            <a:r>
              <a:rPr lang="en-US" sz="800" i="1" dirty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OF DESTINATION, </a:t>
            </a:r>
            <a:r>
              <a:rPr lang="en-US" sz="800" i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2018)</a:t>
            </a:r>
            <a:endParaRPr lang="en-US" sz="800" b="1" dirty="0">
              <a:solidFill>
                <a:srgbClr val="0000CC"/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7" name="Straight Connector 6"/>
          <p:cNvCxnSpPr/>
          <p:nvPr/>
        </p:nvCxnSpPr>
        <p:spPr>
          <a:xfrm>
            <a:off x="704255" y="1319905"/>
            <a:ext cx="5544616" cy="0"/>
          </a:xfrm>
          <a:prstGeom prst="line">
            <a:avLst/>
          </a:prstGeom>
          <a:ln w="31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5672807" y="425277"/>
            <a:ext cx="117301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CARTA (</a:t>
            </a:r>
            <a:r>
              <a:rPr lang="en-US" sz="1200" i="1" dirty="0" smtClean="0">
                <a:solidFill>
                  <a:srgbClr val="0000CC"/>
                </a:solidFill>
              </a:rPr>
              <a:t>Chart</a:t>
            </a:r>
            <a:r>
              <a:rPr lang="en-US" sz="1200" dirty="0" smtClean="0"/>
              <a:t>) II</a:t>
            </a:r>
            <a:endParaRPr lang="en-GB" sz="1200" dirty="0"/>
          </a:p>
        </p:txBody>
      </p:sp>
      <p:sp>
        <p:nvSpPr>
          <p:cNvPr id="8" name="TextBox 7"/>
          <p:cNvSpPr txBox="1"/>
          <p:nvPr/>
        </p:nvSpPr>
        <p:spPr>
          <a:xfrm>
            <a:off x="6608911" y="4992687"/>
            <a:ext cx="31611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smtClean="0"/>
              <a:t>25</a:t>
            </a:r>
            <a:endParaRPr lang="en-GB" sz="10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 Box 5"/>
          <p:cNvSpPr txBox="1">
            <a:spLocks noChangeArrowheads="1"/>
          </p:cNvSpPr>
          <p:nvPr/>
        </p:nvSpPr>
        <p:spPr bwMode="auto">
          <a:xfrm>
            <a:off x="645993" y="600199"/>
            <a:ext cx="6106934" cy="5655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102870" tIns="51435" rIns="102870" bIns="51435">
            <a:spAutoFit/>
          </a:bodyPr>
          <a:lstStyle/>
          <a:p>
            <a:pPr algn="ctr"/>
            <a:r>
              <a:rPr lang="en-US" sz="1000" b="1" dirty="0" smtClean="0">
                <a:latin typeface="Arial" pitchFamily="34" charset="0"/>
                <a:cs typeface="Arial" pitchFamily="34" charset="0"/>
              </a:rPr>
              <a:t>                 MALAYSIA                                                                                                                                              NILAI EKSPORT DAN IMPORT </a:t>
            </a:r>
            <a:r>
              <a:rPr lang="en-US" sz="1000" b="1" dirty="0">
                <a:latin typeface="Arial" pitchFamily="34" charset="0"/>
                <a:cs typeface="Arial" pitchFamily="34" charset="0"/>
              </a:rPr>
              <a:t>KOMODITI </a:t>
            </a:r>
            <a:r>
              <a:rPr lang="en-US" sz="1000" b="1" dirty="0" smtClean="0">
                <a:latin typeface="Arial" pitchFamily="34" charset="0"/>
                <a:cs typeface="Arial" pitchFamily="34" charset="0"/>
              </a:rPr>
              <a:t>PERIKANAN, 2004 - </a:t>
            </a:r>
            <a:r>
              <a:rPr lang="en-US" sz="1000" b="1" dirty="0" smtClean="0">
                <a:latin typeface="Arial" pitchFamily="34" charset="0"/>
                <a:cs typeface="Arial" pitchFamily="34" charset="0"/>
              </a:rPr>
              <a:t>2018</a:t>
            </a:r>
            <a:endParaRPr lang="en-US" sz="1000" b="1" dirty="0">
              <a:latin typeface="Arial" pitchFamily="34" charset="0"/>
              <a:cs typeface="Arial" pitchFamily="34" charset="0"/>
            </a:endParaRPr>
          </a:p>
          <a:p>
            <a:pPr algn="ctr"/>
            <a:r>
              <a:rPr lang="en-US" sz="800" i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(VALUE OF EXPORT AND  IMPORT </a:t>
            </a:r>
            <a:r>
              <a:rPr lang="en-US" sz="800" i="1" dirty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OF FISHERY </a:t>
            </a:r>
            <a:r>
              <a:rPr lang="en-US" sz="800" i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COMMODITIES, 2004 - </a:t>
            </a:r>
            <a:r>
              <a:rPr lang="en-US" sz="800" i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2018)</a:t>
            </a:r>
            <a:r>
              <a:rPr lang="en-US" sz="8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0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                                                           </a:t>
            </a:r>
            <a:endParaRPr lang="en-US" sz="1000" b="1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1" name="TextBox 40"/>
          <p:cNvSpPr txBox="1"/>
          <p:nvPr/>
        </p:nvSpPr>
        <p:spPr>
          <a:xfrm rot="16200000">
            <a:off x="-521690" y="2891465"/>
            <a:ext cx="2338141" cy="257763"/>
          </a:xfrm>
          <a:prstGeom prst="rect">
            <a:avLst/>
          </a:prstGeom>
          <a:noFill/>
        </p:spPr>
        <p:txBody>
          <a:bodyPr wrap="none" lIns="102870" tIns="51435" rIns="102870" bIns="51435" rtlCol="0">
            <a:spAutoFit/>
          </a:bodyPr>
          <a:lstStyle/>
          <a:p>
            <a:r>
              <a:rPr lang="en-US" sz="1000" b="1" dirty="0" smtClean="0">
                <a:latin typeface="Arial" pitchFamily="34" charset="0"/>
                <a:cs typeface="Arial" pitchFamily="34" charset="0"/>
              </a:rPr>
              <a:t>NILAI </a:t>
            </a:r>
            <a:r>
              <a:rPr lang="en-US" sz="900" i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( VALUE )</a:t>
            </a:r>
            <a:r>
              <a:rPr lang="en-US" sz="9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000" b="1" dirty="0" smtClean="0">
                <a:latin typeface="Arial" pitchFamily="34" charset="0"/>
                <a:cs typeface="Arial" pitchFamily="34" charset="0"/>
              </a:rPr>
              <a:t>RM JUTA </a:t>
            </a:r>
            <a:r>
              <a:rPr lang="en-US" sz="900" i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( MILLION )</a:t>
            </a:r>
            <a:endParaRPr lang="en-US" sz="900" i="1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53" name="Straight Connector 52"/>
          <p:cNvCxnSpPr/>
          <p:nvPr/>
        </p:nvCxnSpPr>
        <p:spPr>
          <a:xfrm>
            <a:off x="2216423" y="4966434"/>
            <a:ext cx="396961" cy="0"/>
          </a:xfrm>
          <a:prstGeom prst="line">
            <a:avLst/>
          </a:prstGeom>
          <a:ln w="28575"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Diamond 53"/>
          <p:cNvSpPr/>
          <p:nvPr/>
        </p:nvSpPr>
        <p:spPr>
          <a:xfrm>
            <a:off x="2410547" y="4929596"/>
            <a:ext cx="59538" cy="56916"/>
          </a:xfrm>
          <a:prstGeom prst="diamond">
            <a:avLst/>
          </a:prstGeom>
          <a:solidFill>
            <a:schemeClr val="accent1">
              <a:lumMod val="75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2870" tIns="51435" rIns="102870" bIns="51435" rtlCol="0" anchor="ctr"/>
          <a:lstStyle/>
          <a:p>
            <a:pPr algn="ctr"/>
            <a:endParaRPr lang="en-US"/>
          </a:p>
        </p:txBody>
      </p:sp>
      <p:cxnSp>
        <p:nvCxnSpPr>
          <p:cNvPr id="55" name="Straight Connector 54"/>
          <p:cNvCxnSpPr/>
          <p:nvPr/>
        </p:nvCxnSpPr>
        <p:spPr>
          <a:xfrm>
            <a:off x="4223244" y="4997700"/>
            <a:ext cx="396961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Oval 55"/>
          <p:cNvSpPr/>
          <p:nvPr/>
        </p:nvSpPr>
        <p:spPr>
          <a:xfrm>
            <a:off x="4445798" y="4960863"/>
            <a:ext cx="59538" cy="56916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2870" tIns="51435" rIns="102870" bIns="51435" rtlCol="0" anchor="ctr"/>
          <a:lstStyle/>
          <a:p>
            <a:pPr algn="ctr"/>
            <a:endParaRPr lang="en-US"/>
          </a:p>
        </p:txBody>
      </p:sp>
      <p:sp>
        <p:nvSpPr>
          <p:cNvPr id="57" name="TextBox 56"/>
          <p:cNvSpPr txBox="1"/>
          <p:nvPr/>
        </p:nvSpPr>
        <p:spPr>
          <a:xfrm>
            <a:off x="2553019" y="4848671"/>
            <a:ext cx="1371844" cy="281145"/>
          </a:xfrm>
          <a:prstGeom prst="rect">
            <a:avLst/>
          </a:prstGeom>
          <a:noFill/>
        </p:spPr>
        <p:txBody>
          <a:bodyPr wrap="none" lIns="102870" tIns="51435" rIns="102870" bIns="51435" rtlCol="0">
            <a:spAutoFit/>
          </a:bodyPr>
          <a:lstStyle/>
          <a:p>
            <a:r>
              <a:rPr lang="en-US" sz="1100" b="1" dirty="0" smtClean="0"/>
              <a:t>EKSPORT </a:t>
            </a:r>
            <a:r>
              <a:rPr lang="en-US" sz="1100" i="1" dirty="0" smtClean="0">
                <a:solidFill>
                  <a:srgbClr val="0000CC"/>
                </a:solidFill>
              </a:rPr>
              <a:t>( EXPORT )</a:t>
            </a:r>
            <a:endParaRPr lang="en-US" sz="1100" i="1" dirty="0">
              <a:solidFill>
                <a:srgbClr val="0000CC"/>
              </a:solidFill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4569243" y="4872810"/>
            <a:ext cx="686099" cy="281145"/>
          </a:xfrm>
          <a:prstGeom prst="rect">
            <a:avLst/>
          </a:prstGeom>
          <a:noFill/>
        </p:spPr>
        <p:txBody>
          <a:bodyPr wrap="none" lIns="102870" tIns="51435" rIns="102870" bIns="51435" rtlCol="0">
            <a:spAutoFit/>
          </a:bodyPr>
          <a:lstStyle/>
          <a:p>
            <a:r>
              <a:rPr lang="en-US" sz="1100" b="1" dirty="0" smtClean="0"/>
              <a:t>IMPORT</a:t>
            </a:r>
            <a:endParaRPr lang="en-US" sz="1100" b="1" dirty="0"/>
          </a:p>
        </p:txBody>
      </p:sp>
      <p:sp>
        <p:nvSpPr>
          <p:cNvPr id="59" name="TextBox 58"/>
          <p:cNvSpPr txBox="1"/>
          <p:nvPr/>
        </p:nvSpPr>
        <p:spPr>
          <a:xfrm>
            <a:off x="3200297" y="4633399"/>
            <a:ext cx="1108503" cy="281145"/>
          </a:xfrm>
          <a:prstGeom prst="rect">
            <a:avLst/>
          </a:prstGeom>
          <a:noFill/>
        </p:spPr>
        <p:txBody>
          <a:bodyPr wrap="none" lIns="102870" tIns="51435" rIns="102870" bIns="51435" rtlCol="0">
            <a:spAutoFit/>
          </a:bodyPr>
          <a:lstStyle/>
          <a:p>
            <a:r>
              <a:rPr lang="en-US" sz="1100" b="1" dirty="0" smtClean="0"/>
              <a:t>TAHUN </a:t>
            </a:r>
            <a:r>
              <a:rPr lang="en-US" sz="1100" i="1" smtClean="0"/>
              <a:t>( </a:t>
            </a:r>
            <a:r>
              <a:rPr lang="en-US" sz="1100" i="1" smtClean="0">
                <a:solidFill>
                  <a:srgbClr val="0000CC"/>
                </a:solidFill>
              </a:rPr>
              <a:t>YEAR</a:t>
            </a:r>
            <a:r>
              <a:rPr lang="en-US" sz="1100" i="1" smtClean="0"/>
              <a:t> </a:t>
            </a:r>
            <a:r>
              <a:rPr lang="en-US" sz="1100" i="1" dirty="0" smtClean="0"/>
              <a:t>)</a:t>
            </a:r>
            <a:endParaRPr lang="en-US" sz="1100" i="1" dirty="0"/>
          </a:p>
        </p:txBody>
      </p:sp>
      <p:sp>
        <p:nvSpPr>
          <p:cNvPr id="35" name="TextBox 34"/>
          <p:cNvSpPr txBox="1"/>
          <p:nvPr/>
        </p:nvSpPr>
        <p:spPr>
          <a:xfrm>
            <a:off x="5672807" y="425277"/>
            <a:ext cx="121148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CARTA (</a:t>
            </a:r>
            <a:r>
              <a:rPr lang="en-US" sz="1200" i="1" dirty="0" smtClean="0">
                <a:solidFill>
                  <a:srgbClr val="0000CC"/>
                </a:solidFill>
              </a:rPr>
              <a:t>Chart</a:t>
            </a:r>
            <a:r>
              <a:rPr lang="en-US" sz="1200" dirty="0" smtClean="0"/>
              <a:t>) III</a:t>
            </a:r>
            <a:endParaRPr lang="en-GB" sz="1200" dirty="0"/>
          </a:p>
        </p:txBody>
      </p:sp>
      <p:sp>
        <p:nvSpPr>
          <p:cNvPr id="36" name="TextBox 35"/>
          <p:cNvSpPr txBox="1"/>
          <p:nvPr/>
        </p:nvSpPr>
        <p:spPr>
          <a:xfrm>
            <a:off x="6608911" y="4992687"/>
            <a:ext cx="31611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smtClean="0"/>
              <a:t>26</a:t>
            </a:r>
            <a:endParaRPr lang="en-GB" sz="1000"/>
          </a:p>
        </p:txBody>
      </p:sp>
      <p:graphicFrame>
        <p:nvGraphicFramePr>
          <p:cNvPr id="2" name="Chart 1"/>
          <p:cNvGraphicFramePr/>
          <p:nvPr>
            <p:extLst>
              <p:ext uri="{D42A27DB-BD31-4B8C-83A1-F6EECF244321}">
                <p14:modId xmlns:p14="http://schemas.microsoft.com/office/powerpoint/2010/main" val="3061438543"/>
              </p:ext>
            </p:extLst>
          </p:nvPr>
        </p:nvGraphicFramePr>
        <p:xfrm>
          <a:off x="416223" y="1032247"/>
          <a:ext cx="6350745" cy="367718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1040</TotalTime>
  <Words>278</Words>
  <Application>Microsoft Office PowerPoint</Application>
  <PresentationFormat>B5 (ISO) Paper (176x250 mm)</PresentationFormat>
  <Paragraphs>79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7" baseType="lpstr">
      <vt:lpstr>Arial</vt:lpstr>
      <vt:lpstr>Calibri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Company>dof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admin</dc:creator>
  <cp:lastModifiedBy>ALMINA BINTI ESPIN </cp:lastModifiedBy>
  <cp:revision>72</cp:revision>
  <dcterms:created xsi:type="dcterms:W3CDTF">2012-02-09T06:43:08Z</dcterms:created>
  <dcterms:modified xsi:type="dcterms:W3CDTF">2020-06-09T06:50:58Z</dcterms:modified>
</cp:coreProperties>
</file>